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325" r:id="rId4"/>
    <p:sldId id="313" r:id="rId5"/>
    <p:sldId id="278" r:id="rId6"/>
    <p:sldId id="279" r:id="rId7"/>
    <p:sldId id="307" r:id="rId8"/>
    <p:sldId id="258" r:id="rId9"/>
    <p:sldId id="329" r:id="rId10"/>
    <p:sldId id="281" r:id="rId11"/>
    <p:sldId id="309" r:id="rId12"/>
    <p:sldId id="271" r:id="rId13"/>
    <p:sldId id="317" r:id="rId14"/>
    <p:sldId id="282" r:id="rId15"/>
    <p:sldId id="298" r:id="rId16"/>
    <p:sldId id="297" r:id="rId17"/>
    <p:sldId id="326" r:id="rId18"/>
    <p:sldId id="318" r:id="rId19"/>
    <p:sldId id="302" r:id="rId20"/>
    <p:sldId id="267" r:id="rId21"/>
    <p:sldId id="305" r:id="rId22"/>
    <p:sldId id="289" r:id="rId23"/>
    <p:sldId id="291" r:id="rId24"/>
    <p:sldId id="290" r:id="rId25"/>
    <p:sldId id="295" r:id="rId26"/>
    <p:sldId id="331" r:id="rId27"/>
    <p:sldId id="292" r:id="rId28"/>
    <p:sldId id="276" r:id="rId29"/>
    <p:sldId id="322" r:id="rId30"/>
    <p:sldId id="324" r:id="rId31"/>
    <p:sldId id="319" r:id="rId32"/>
    <p:sldId id="277" r:id="rId33"/>
    <p:sldId id="327" r:id="rId34"/>
    <p:sldId id="328" r:id="rId35"/>
    <p:sldId id="272" r:id="rId36"/>
    <p:sldId id="320" r:id="rId37"/>
    <p:sldId id="32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1253" y="-17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A14A7-28A9-433E-9ECE-8C4C647524D5}" type="datetimeFigureOut">
              <a:rPr lang="en-GB" smtClean="0"/>
              <a:t>11/12/2024</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6090D-A47E-4343-8B66-2AA4B7A66786}" type="slidenum">
              <a:rPr lang="en-GB" smtClean="0"/>
              <a:t>‹nr.›</a:t>
            </a:fld>
            <a:endParaRPr lang="en-GB"/>
          </a:p>
        </p:txBody>
      </p:sp>
    </p:spTree>
    <p:extLst>
      <p:ext uri="{BB962C8B-B14F-4D97-AF65-F5344CB8AC3E}">
        <p14:creationId xmlns:p14="http://schemas.microsoft.com/office/powerpoint/2010/main" val="58093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16090D-A47E-4343-8B66-2AA4B7A66786}" type="slidenum">
              <a:rPr lang="en-GB" smtClean="0"/>
              <a:t>8</a:t>
            </a:fld>
            <a:endParaRPr lang="en-GB"/>
          </a:p>
        </p:txBody>
      </p:sp>
    </p:spTree>
    <p:extLst>
      <p:ext uri="{BB962C8B-B14F-4D97-AF65-F5344CB8AC3E}">
        <p14:creationId xmlns:p14="http://schemas.microsoft.com/office/powerpoint/2010/main" val="94595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616090D-A47E-4343-8B66-2AA4B7A66786}" type="slidenum">
              <a:rPr lang="en-GB" smtClean="0"/>
              <a:t>29</a:t>
            </a:fld>
            <a:endParaRPr lang="en-GB"/>
          </a:p>
        </p:txBody>
      </p:sp>
    </p:spTree>
    <p:extLst>
      <p:ext uri="{BB962C8B-B14F-4D97-AF65-F5344CB8AC3E}">
        <p14:creationId xmlns:p14="http://schemas.microsoft.com/office/powerpoint/2010/main" val="347983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GB"/>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GB"/>
          </a:p>
        </p:txBody>
      </p:sp>
      <p:sp>
        <p:nvSpPr>
          <p:cNvPr id="4" name="Tijdelijke aanduiding voor datum 3"/>
          <p:cNvSpPr>
            <a:spLocks noGrp="1"/>
          </p:cNvSpPr>
          <p:nvPr>
            <p:ph type="dt" sz="half" idx="10"/>
          </p:nvPr>
        </p:nvSpPr>
        <p:spPr/>
        <p:txBody>
          <a:bodyPr/>
          <a:lstStyle/>
          <a:p>
            <a:fld id="{28F806C8-6D8B-4FC9-B1E9-95ABE566A951}" type="datetimeFigureOut">
              <a:rPr lang="en-GB" smtClean="0"/>
              <a:t>11/12/2024</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CCF8974-355B-4A07-BF71-4FB745997900}" type="slidenum">
              <a:rPr lang="en-GB" smtClean="0"/>
              <a:t>‹nr.›</a:t>
            </a:fld>
            <a:endParaRPr lang="en-GB"/>
          </a:p>
        </p:txBody>
      </p:sp>
    </p:spTree>
    <p:extLst>
      <p:ext uri="{BB962C8B-B14F-4D97-AF65-F5344CB8AC3E}">
        <p14:creationId xmlns:p14="http://schemas.microsoft.com/office/powerpoint/2010/main" val="386120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28F806C8-6D8B-4FC9-B1E9-95ABE566A951}" type="datetimeFigureOut">
              <a:rPr lang="en-GB" smtClean="0"/>
              <a:t>11/12/2024</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CCF8974-355B-4A07-BF71-4FB745997900}" type="slidenum">
              <a:rPr lang="en-GB" smtClean="0"/>
              <a:t>‹nr.›</a:t>
            </a:fld>
            <a:endParaRPr lang="en-GB"/>
          </a:p>
        </p:txBody>
      </p:sp>
    </p:spTree>
    <p:extLst>
      <p:ext uri="{BB962C8B-B14F-4D97-AF65-F5344CB8AC3E}">
        <p14:creationId xmlns:p14="http://schemas.microsoft.com/office/powerpoint/2010/main" val="377735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28F806C8-6D8B-4FC9-B1E9-95ABE566A951}" type="datetimeFigureOut">
              <a:rPr lang="en-GB" smtClean="0"/>
              <a:t>11/12/2024</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CCF8974-355B-4A07-BF71-4FB745997900}" type="slidenum">
              <a:rPr lang="en-GB" smtClean="0"/>
              <a:t>‹nr.›</a:t>
            </a:fld>
            <a:endParaRPr lang="en-GB"/>
          </a:p>
        </p:txBody>
      </p:sp>
    </p:spTree>
    <p:extLst>
      <p:ext uri="{BB962C8B-B14F-4D97-AF65-F5344CB8AC3E}">
        <p14:creationId xmlns:p14="http://schemas.microsoft.com/office/powerpoint/2010/main" val="25437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28F806C8-6D8B-4FC9-B1E9-95ABE566A951}" type="datetimeFigureOut">
              <a:rPr lang="en-GB" smtClean="0"/>
              <a:t>11/12/2024</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CCF8974-355B-4A07-BF71-4FB745997900}" type="slidenum">
              <a:rPr lang="en-GB" smtClean="0"/>
              <a:t>‹nr.›</a:t>
            </a:fld>
            <a:endParaRPr lang="en-GB"/>
          </a:p>
        </p:txBody>
      </p:sp>
    </p:spTree>
    <p:extLst>
      <p:ext uri="{BB962C8B-B14F-4D97-AF65-F5344CB8AC3E}">
        <p14:creationId xmlns:p14="http://schemas.microsoft.com/office/powerpoint/2010/main" val="188551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8F806C8-6D8B-4FC9-B1E9-95ABE566A951}" type="datetimeFigureOut">
              <a:rPr lang="en-GB" smtClean="0"/>
              <a:t>11/12/2024</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0CCF8974-355B-4A07-BF71-4FB745997900}" type="slidenum">
              <a:rPr lang="en-GB" smtClean="0"/>
              <a:t>‹nr.›</a:t>
            </a:fld>
            <a:endParaRPr lang="en-GB"/>
          </a:p>
        </p:txBody>
      </p:sp>
    </p:spTree>
    <p:extLst>
      <p:ext uri="{BB962C8B-B14F-4D97-AF65-F5344CB8AC3E}">
        <p14:creationId xmlns:p14="http://schemas.microsoft.com/office/powerpoint/2010/main" val="204158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datum 4"/>
          <p:cNvSpPr>
            <a:spLocks noGrp="1"/>
          </p:cNvSpPr>
          <p:nvPr>
            <p:ph type="dt" sz="half" idx="10"/>
          </p:nvPr>
        </p:nvSpPr>
        <p:spPr/>
        <p:txBody>
          <a:bodyPr/>
          <a:lstStyle/>
          <a:p>
            <a:fld id="{28F806C8-6D8B-4FC9-B1E9-95ABE566A951}" type="datetimeFigureOut">
              <a:rPr lang="en-GB" smtClean="0"/>
              <a:t>11/12/2024</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0CCF8974-355B-4A07-BF71-4FB745997900}" type="slidenum">
              <a:rPr lang="en-GB" smtClean="0"/>
              <a:t>‹nr.›</a:t>
            </a:fld>
            <a:endParaRPr lang="en-GB"/>
          </a:p>
        </p:txBody>
      </p:sp>
    </p:spTree>
    <p:extLst>
      <p:ext uri="{BB962C8B-B14F-4D97-AF65-F5344CB8AC3E}">
        <p14:creationId xmlns:p14="http://schemas.microsoft.com/office/powerpoint/2010/main" val="295211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Tijdelijke aanduiding voor datum 6"/>
          <p:cNvSpPr>
            <a:spLocks noGrp="1"/>
          </p:cNvSpPr>
          <p:nvPr>
            <p:ph type="dt" sz="half" idx="10"/>
          </p:nvPr>
        </p:nvSpPr>
        <p:spPr/>
        <p:txBody>
          <a:bodyPr/>
          <a:lstStyle/>
          <a:p>
            <a:fld id="{28F806C8-6D8B-4FC9-B1E9-95ABE566A951}" type="datetimeFigureOut">
              <a:rPr lang="en-GB" smtClean="0"/>
              <a:t>11/12/2024</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0CCF8974-355B-4A07-BF71-4FB745997900}" type="slidenum">
              <a:rPr lang="en-GB" smtClean="0"/>
              <a:t>‹nr.›</a:t>
            </a:fld>
            <a:endParaRPr lang="en-GB"/>
          </a:p>
        </p:txBody>
      </p:sp>
    </p:spTree>
    <p:extLst>
      <p:ext uri="{BB962C8B-B14F-4D97-AF65-F5344CB8AC3E}">
        <p14:creationId xmlns:p14="http://schemas.microsoft.com/office/powerpoint/2010/main" val="105679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datum 2"/>
          <p:cNvSpPr>
            <a:spLocks noGrp="1"/>
          </p:cNvSpPr>
          <p:nvPr>
            <p:ph type="dt" sz="half" idx="10"/>
          </p:nvPr>
        </p:nvSpPr>
        <p:spPr/>
        <p:txBody>
          <a:bodyPr/>
          <a:lstStyle/>
          <a:p>
            <a:fld id="{28F806C8-6D8B-4FC9-B1E9-95ABE566A951}" type="datetimeFigureOut">
              <a:rPr lang="en-GB" smtClean="0"/>
              <a:t>11/12/2024</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0CCF8974-355B-4A07-BF71-4FB745997900}" type="slidenum">
              <a:rPr lang="en-GB" smtClean="0"/>
              <a:t>‹nr.›</a:t>
            </a:fld>
            <a:endParaRPr lang="en-GB"/>
          </a:p>
        </p:txBody>
      </p:sp>
    </p:spTree>
    <p:extLst>
      <p:ext uri="{BB962C8B-B14F-4D97-AF65-F5344CB8AC3E}">
        <p14:creationId xmlns:p14="http://schemas.microsoft.com/office/powerpoint/2010/main" val="145081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F806C8-6D8B-4FC9-B1E9-95ABE566A951}" type="datetimeFigureOut">
              <a:rPr lang="en-GB" smtClean="0"/>
              <a:t>11/12/2024</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0CCF8974-355B-4A07-BF71-4FB745997900}" type="slidenum">
              <a:rPr lang="en-GB" smtClean="0"/>
              <a:t>‹nr.›</a:t>
            </a:fld>
            <a:endParaRPr lang="en-GB"/>
          </a:p>
        </p:txBody>
      </p:sp>
    </p:spTree>
    <p:extLst>
      <p:ext uri="{BB962C8B-B14F-4D97-AF65-F5344CB8AC3E}">
        <p14:creationId xmlns:p14="http://schemas.microsoft.com/office/powerpoint/2010/main" val="231517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8F806C8-6D8B-4FC9-B1E9-95ABE566A951}" type="datetimeFigureOut">
              <a:rPr lang="en-GB" smtClean="0"/>
              <a:t>11/12/2024</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0CCF8974-355B-4A07-BF71-4FB745997900}" type="slidenum">
              <a:rPr lang="en-GB" smtClean="0"/>
              <a:t>‹nr.›</a:t>
            </a:fld>
            <a:endParaRPr lang="en-GB"/>
          </a:p>
        </p:txBody>
      </p:sp>
    </p:spTree>
    <p:extLst>
      <p:ext uri="{BB962C8B-B14F-4D97-AF65-F5344CB8AC3E}">
        <p14:creationId xmlns:p14="http://schemas.microsoft.com/office/powerpoint/2010/main" val="12057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8F806C8-6D8B-4FC9-B1E9-95ABE566A951}" type="datetimeFigureOut">
              <a:rPr lang="en-GB" smtClean="0"/>
              <a:t>11/12/2024</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0CCF8974-355B-4A07-BF71-4FB745997900}" type="slidenum">
              <a:rPr lang="en-GB" smtClean="0"/>
              <a:t>‹nr.›</a:t>
            </a:fld>
            <a:endParaRPr lang="en-GB"/>
          </a:p>
        </p:txBody>
      </p:sp>
    </p:spTree>
    <p:extLst>
      <p:ext uri="{BB962C8B-B14F-4D97-AF65-F5344CB8AC3E}">
        <p14:creationId xmlns:p14="http://schemas.microsoft.com/office/powerpoint/2010/main" val="379295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806C8-6D8B-4FC9-B1E9-95ABE566A951}" type="datetimeFigureOut">
              <a:rPr lang="en-GB" smtClean="0"/>
              <a:t>11/12/2024</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F8974-355B-4A07-BF71-4FB745997900}" type="slidenum">
              <a:rPr lang="en-GB" smtClean="0"/>
              <a:t>‹nr.›</a:t>
            </a:fld>
            <a:endParaRPr lang="en-GB"/>
          </a:p>
        </p:txBody>
      </p:sp>
    </p:spTree>
    <p:extLst>
      <p:ext uri="{BB962C8B-B14F-4D97-AF65-F5344CB8AC3E}">
        <p14:creationId xmlns:p14="http://schemas.microsoft.com/office/powerpoint/2010/main" val="2096412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l.wikipedia.org/wiki/Vierde_Lateraanse_Concili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l.wikipedia.org/wiki/Albi_(Frankrijk)" TargetMode="External"/><Relationship Id="rId2" Type="http://schemas.openxmlformats.org/officeDocument/2006/relationships/hyperlink" Target="https://nl.wikipedia.org/wiki/Aartsbisdom_Toulouse"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nl.wikipedia.org/wiki/Agen" TargetMode="External"/><Relationship Id="rId4" Type="http://schemas.openxmlformats.org/officeDocument/2006/relationships/hyperlink" Target="https://nl.wikipedia.org/wiki/Carcassonne_(st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 Katharen, </a:t>
            </a:r>
            <a:br>
              <a:rPr lang="nl-NL" dirty="0" smtClean="0"/>
            </a:br>
            <a:r>
              <a:rPr lang="nl-NL" dirty="0" smtClean="0"/>
              <a:t>een protestbeweging</a:t>
            </a:r>
            <a:endParaRPr lang="en-GB" dirty="0"/>
          </a:p>
        </p:txBody>
      </p:sp>
      <p:sp>
        <p:nvSpPr>
          <p:cNvPr id="3" name="Ondertitel 2"/>
          <p:cNvSpPr>
            <a:spLocks noGrp="1"/>
          </p:cNvSpPr>
          <p:nvPr>
            <p:ph type="subTitle" idx="1"/>
          </p:nvPr>
        </p:nvSpPr>
        <p:spPr/>
        <p:txBody>
          <a:bodyPr/>
          <a:lstStyle/>
          <a:p>
            <a:r>
              <a:rPr lang="nl-NL" dirty="0" smtClean="0"/>
              <a:t>John </a:t>
            </a:r>
            <a:r>
              <a:rPr lang="nl-NL" dirty="0" err="1" smtClean="0"/>
              <a:t>Heck</a:t>
            </a:r>
            <a:endParaRPr lang="nl-NL" dirty="0" smtClean="0"/>
          </a:p>
          <a:p>
            <a:r>
              <a:rPr lang="nl-NL" dirty="0" smtClean="0"/>
              <a:t>23 juli 2024</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893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066"/>
          </a:xfrm>
        </p:spPr>
        <p:txBody>
          <a:bodyPr>
            <a:normAutofit fontScale="90000"/>
          </a:bodyPr>
          <a:lstStyle/>
          <a:p>
            <a:r>
              <a:rPr lang="en-GB" sz="3100" dirty="0" err="1"/>
              <a:t>Eerste</a:t>
            </a:r>
            <a:r>
              <a:rPr lang="en-GB" sz="3100" dirty="0"/>
              <a:t> </a:t>
            </a:r>
            <a:r>
              <a:rPr lang="en-GB" sz="3100" dirty="0" err="1"/>
              <a:t>Albigenzische</a:t>
            </a:r>
            <a:r>
              <a:rPr lang="en-GB" sz="3100" dirty="0"/>
              <a:t> </a:t>
            </a:r>
            <a:r>
              <a:rPr lang="en-GB" sz="3100" dirty="0" err="1"/>
              <a:t>Kruistocht</a:t>
            </a:r>
            <a:r>
              <a:rPr lang="en-GB" sz="3100" dirty="0"/>
              <a:t> (1209-1224</a:t>
            </a:r>
            <a:r>
              <a:rPr lang="en-GB" dirty="0"/>
              <a:t>)</a:t>
            </a:r>
            <a:br>
              <a:rPr lang="en-GB" dirty="0"/>
            </a:br>
            <a:endParaRPr lang="en-GB" dirty="0"/>
          </a:p>
        </p:txBody>
      </p:sp>
      <p:sp>
        <p:nvSpPr>
          <p:cNvPr id="3" name="Tijdelijke aanduiding voor inhoud 2"/>
          <p:cNvSpPr>
            <a:spLocks noGrp="1"/>
          </p:cNvSpPr>
          <p:nvPr>
            <p:ph idx="1"/>
          </p:nvPr>
        </p:nvSpPr>
        <p:spPr>
          <a:xfrm>
            <a:off x="457200" y="620688"/>
            <a:ext cx="8229600" cy="5505475"/>
          </a:xfrm>
        </p:spPr>
        <p:txBody>
          <a:bodyPr>
            <a:normAutofit/>
          </a:bodyPr>
          <a:lstStyle/>
          <a:p>
            <a:r>
              <a:rPr lang="nl-NL" sz="1900" dirty="0" smtClean="0"/>
              <a:t>Twee noordelijke legers</a:t>
            </a:r>
          </a:p>
          <a:p>
            <a:r>
              <a:rPr lang="nl-NL" sz="1900" dirty="0" smtClean="0"/>
              <a:t>Het </a:t>
            </a:r>
            <a:r>
              <a:rPr lang="nl-NL" sz="1900" dirty="0"/>
              <a:t>grootste leger verzamelde zich in juli 1209 te Lyon, daalde de Rhônevallei </a:t>
            </a:r>
            <a:r>
              <a:rPr lang="nl-NL" sz="1900" dirty="0" smtClean="0"/>
              <a:t>af, </a:t>
            </a:r>
            <a:r>
              <a:rPr lang="nl-NL" sz="1900" dirty="0"/>
              <a:t>staken de </a:t>
            </a:r>
            <a:r>
              <a:rPr lang="nl-NL" sz="1900" dirty="0" err="1"/>
              <a:t>Rhone</a:t>
            </a:r>
            <a:r>
              <a:rPr lang="nl-NL" sz="1900" dirty="0"/>
              <a:t> over bij </a:t>
            </a:r>
            <a:r>
              <a:rPr lang="nl-NL" sz="1900" dirty="0" err="1"/>
              <a:t>Baucaire</a:t>
            </a:r>
            <a:r>
              <a:rPr lang="nl-NL" sz="1900" dirty="0"/>
              <a:t> 15 km ZW van </a:t>
            </a:r>
            <a:r>
              <a:rPr lang="nl-NL" sz="1900" dirty="0" smtClean="0"/>
              <a:t>Avignon. </a:t>
            </a:r>
          </a:p>
          <a:p>
            <a:r>
              <a:rPr lang="nl-NL" sz="1900" dirty="0"/>
              <a:t>O</a:t>
            </a:r>
            <a:r>
              <a:rPr lang="nl-NL" sz="1900" dirty="0" smtClean="0"/>
              <a:t>.l.v. edelman </a:t>
            </a:r>
            <a:r>
              <a:rPr lang="nl-NL" sz="1900" b="1" dirty="0" smtClean="0"/>
              <a:t>Simon de </a:t>
            </a:r>
            <a:r>
              <a:rPr lang="nl-NL" sz="1900" b="1" dirty="0" err="1" smtClean="0"/>
              <a:t>Monfort</a:t>
            </a:r>
            <a:r>
              <a:rPr lang="nl-NL" sz="1900" b="1" dirty="0" smtClean="0"/>
              <a:t> IV </a:t>
            </a:r>
            <a:r>
              <a:rPr lang="nl-NL" sz="1900" dirty="0" smtClean="0"/>
              <a:t>(1165-1218)</a:t>
            </a:r>
          </a:p>
          <a:p>
            <a:pPr marL="0" indent="0">
              <a:buNone/>
            </a:pPr>
            <a:endParaRPr lang="nl-NL" b="1" dirty="0" smtClean="0"/>
          </a:p>
          <a:p>
            <a:pPr marL="0" indent="0">
              <a:buNone/>
            </a:pPr>
            <a:endParaRPr lang="nl-NL" dirty="0" smtClean="0"/>
          </a:p>
          <a:p>
            <a:pPr lvl="1"/>
            <a:endParaRPr lang="nl-NL" dirty="0" smtClean="0"/>
          </a:p>
          <a:p>
            <a:pPr lvl="1"/>
            <a:endParaRPr lang="nl-NL" dirty="0"/>
          </a:p>
          <a:p>
            <a:pPr lvl="1"/>
            <a:endParaRPr lang="nl-NL" dirty="0" smtClean="0"/>
          </a:p>
          <a:p>
            <a:pPr lvl="1"/>
            <a:endParaRPr lang="nl-NL" dirty="0"/>
          </a:p>
          <a:p>
            <a:pPr lvl="1"/>
            <a:endParaRPr lang="nl-NL" dirty="0" smtClean="0"/>
          </a:p>
          <a:p>
            <a:pPr lvl="1"/>
            <a:endParaRPr lang="nl-NL" dirty="0"/>
          </a:p>
          <a:p>
            <a:pPr lvl="1"/>
            <a:endParaRPr lang="nl-NL" dirty="0" smtClean="0"/>
          </a:p>
          <a:p>
            <a:pPr lvl="1"/>
            <a:endParaRPr lang="nl-NL" dirty="0"/>
          </a:p>
          <a:p>
            <a:pPr lvl="1"/>
            <a:endParaRPr lang="nl-NL" dirty="0" smtClean="0"/>
          </a:p>
          <a:p>
            <a:endParaRPr lang="nl-NL" dirty="0"/>
          </a:p>
          <a:p>
            <a:endParaRPr lang="nl-NL"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084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Bloedblad </a:t>
            </a:r>
            <a:r>
              <a:rPr lang="nl-NL" dirty="0" err="1" smtClean="0"/>
              <a:t>Béziers</a:t>
            </a:r>
            <a:endParaRPr lang="en-GB" dirty="0"/>
          </a:p>
        </p:txBody>
      </p:sp>
      <p:sp>
        <p:nvSpPr>
          <p:cNvPr id="3" name="Tijdelijke aanduiding voor inhoud 2"/>
          <p:cNvSpPr>
            <a:spLocks noGrp="1"/>
          </p:cNvSpPr>
          <p:nvPr>
            <p:ph idx="1"/>
          </p:nvPr>
        </p:nvSpPr>
        <p:spPr>
          <a:xfrm>
            <a:off x="457200" y="1268760"/>
            <a:ext cx="8229600" cy="5400600"/>
          </a:xfrm>
        </p:spPr>
        <p:txBody>
          <a:bodyPr>
            <a:normAutofit/>
          </a:bodyPr>
          <a:lstStyle/>
          <a:p>
            <a:r>
              <a:rPr lang="nl-NL" dirty="0" smtClean="0"/>
              <a:t>Tegen de steden </a:t>
            </a:r>
          </a:p>
          <a:p>
            <a:pPr lvl="1"/>
            <a:r>
              <a:rPr lang="nl-NL" b="1" dirty="0" err="1" smtClean="0"/>
              <a:t>Béziers</a:t>
            </a:r>
            <a:r>
              <a:rPr lang="nl-NL" dirty="0" smtClean="0"/>
              <a:t> juli 2009, ultimatum verworpen: </a:t>
            </a:r>
            <a:r>
              <a:rPr lang="nl-NL" b="1" dirty="0" smtClean="0"/>
              <a:t>20.000 doden</a:t>
            </a:r>
            <a:r>
              <a:rPr lang="nl-NL" dirty="0" smtClean="0"/>
              <a:t>. Pauselijke gezant </a:t>
            </a:r>
            <a:r>
              <a:rPr lang="nl-NL" dirty="0" err="1" smtClean="0"/>
              <a:t>Amaury</a:t>
            </a:r>
            <a:r>
              <a:rPr lang="nl-NL" dirty="0" smtClean="0"/>
              <a:t> het bevel: 'Dood hen allen. God zal de zijnen herkennen' </a:t>
            </a:r>
          </a:p>
          <a:p>
            <a:pPr lvl="1"/>
            <a:r>
              <a:rPr lang="nl-NL" b="1" dirty="0" err="1" smtClean="0"/>
              <a:t>Carcassone</a:t>
            </a:r>
            <a:r>
              <a:rPr lang="nl-NL" b="1" dirty="0" smtClean="0"/>
              <a:t>,</a:t>
            </a:r>
            <a:r>
              <a:rPr lang="nl-NL" dirty="0" smtClean="0"/>
              <a:t> augustus 2009 </a:t>
            </a:r>
            <a:r>
              <a:rPr lang="nl-NL" dirty="0" err="1" smtClean="0"/>
              <a:t>Raimond</a:t>
            </a:r>
            <a:r>
              <a:rPr lang="nl-NL" dirty="0" smtClean="0"/>
              <a:t>-Roger </a:t>
            </a:r>
            <a:r>
              <a:rPr lang="nl-NL" dirty="0" err="1" smtClean="0"/>
              <a:t>Trancavel</a:t>
            </a:r>
            <a:r>
              <a:rPr lang="nl-NL" dirty="0" smtClean="0"/>
              <a:t>, Burggraaf  </a:t>
            </a:r>
            <a:r>
              <a:rPr lang="nl-NL" dirty="0" err="1" smtClean="0"/>
              <a:t>Béziers</a:t>
            </a:r>
            <a:r>
              <a:rPr lang="nl-NL" dirty="0" smtClean="0"/>
              <a:t> en Narbonne en vazal van Koning van Aragon gevangen genomen. </a:t>
            </a:r>
            <a:r>
              <a:rPr lang="nl-NL" b="1" dirty="0" smtClean="0"/>
              <a:t>Gehele bevolking verbannen en eigendommen geconfisqueerd</a:t>
            </a:r>
            <a:r>
              <a:rPr lang="nl-NL" dirty="0" smtClean="0"/>
              <a:t>. </a:t>
            </a:r>
          </a:p>
          <a:p>
            <a:pPr lvl="1"/>
            <a:endParaRPr lang="nl-NL" dirty="0" smtClean="0"/>
          </a:p>
          <a:p>
            <a:pPr lvl="1"/>
            <a:endParaRPr lang="nl-NL" dirty="0" smtClean="0"/>
          </a:p>
          <a:p>
            <a:pPr lvl="1"/>
            <a:endParaRPr lang="nl-NL" dirty="0" smtClean="0"/>
          </a:p>
          <a:p>
            <a:pPr lvl="1"/>
            <a:endParaRPr lang="nl-NL" dirty="0" smtClean="0"/>
          </a:p>
          <a:p>
            <a:pPr lvl="1"/>
            <a:endParaRPr lang="nl-NL" dirty="0" smtClean="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028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1209 verdreven uit Carcassonne</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404740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Tijdelijke aanduiding voor inhoud 2"/>
          <p:cNvSpPr>
            <a:spLocks noGrp="1"/>
          </p:cNvSpPr>
          <p:nvPr>
            <p:ph idx="1"/>
          </p:nvPr>
        </p:nvSpPr>
        <p:spPr/>
        <p:txBody>
          <a:bodyPr/>
          <a:lstStyle/>
          <a:p>
            <a:pPr lvl="1"/>
            <a:r>
              <a:rPr lang="nl-NL" dirty="0"/>
              <a:t>Simon de Montfort opvolger, schrikbewind. </a:t>
            </a:r>
            <a:r>
              <a:rPr lang="nl-NL" b="1" dirty="0"/>
              <a:t>Katharen op brandstapels</a:t>
            </a:r>
            <a:r>
              <a:rPr lang="nl-NL" dirty="0"/>
              <a:t> in </a:t>
            </a:r>
            <a:r>
              <a:rPr lang="nl-NL" dirty="0" err="1"/>
              <a:t>Minerve</a:t>
            </a:r>
            <a:r>
              <a:rPr lang="nl-NL" dirty="0"/>
              <a:t> (140 in 1210); </a:t>
            </a:r>
            <a:r>
              <a:rPr lang="nl-NL" dirty="0" err="1"/>
              <a:t>Lavours</a:t>
            </a:r>
            <a:r>
              <a:rPr lang="nl-NL" dirty="0"/>
              <a:t> (400 in 2011), </a:t>
            </a:r>
            <a:r>
              <a:rPr lang="nl-NL" dirty="0" err="1"/>
              <a:t>Cassès</a:t>
            </a:r>
            <a:r>
              <a:rPr lang="nl-NL" dirty="0"/>
              <a:t> (600 in 1211); </a:t>
            </a:r>
            <a:r>
              <a:rPr lang="nl-NL" dirty="0" err="1"/>
              <a:t>Montségur</a:t>
            </a:r>
            <a:r>
              <a:rPr lang="nl-NL" dirty="0"/>
              <a:t> (200 in 1244), </a:t>
            </a:r>
            <a:r>
              <a:rPr lang="nl-NL" dirty="0" err="1"/>
              <a:t>Agen</a:t>
            </a:r>
            <a:r>
              <a:rPr lang="nl-NL" dirty="0"/>
              <a:t> (80 in 1249).</a:t>
            </a:r>
          </a:p>
          <a:p>
            <a:pPr lvl="1"/>
            <a:r>
              <a:rPr lang="nl-NL" dirty="0"/>
              <a:t>Honderd verdedigers van </a:t>
            </a:r>
            <a:r>
              <a:rPr lang="nl-NL" b="1" dirty="0"/>
              <a:t>Bram </a:t>
            </a:r>
            <a:r>
              <a:rPr lang="nl-NL" dirty="0"/>
              <a:t>moesten naar Cabaret lopen, geblinddoekt en zonder neus en bovenlip, de man voorop had nog één oog vrij.</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449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30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754907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Statuten van </a:t>
            </a:r>
            <a:r>
              <a:rPr lang="nl-NL" dirty="0" err="1" smtClean="0"/>
              <a:t>Pamiers</a:t>
            </a:r>
            <a:r>
              <a:rPr lang="nl-NL" dirty="0" smtClean="0"/>
              <a:t> 1212</a:t>
            </a:r>
            <a:endParaRPr lang="en-GB" dirty="0"/>
          </a:p>
        </p:txBody>
      </p:sp>
      <p:sp>
        <p:nvSpPr>
          <p:cNvPr id="3" name="Tijdelijke aanduiding voor inhoud 2"/>
          <p:cNvSpPr>
            <a:spLocks noGrp="1"/>
          </p:cNvSpPr>
          <p:nvPr>
            <p:ph idx="1"/>
          </p:nvPr>
        </p:nvSpPr>
        <p:spPr>
          <a:xfrm>
            <a:off x="457200" y="1600200"/>
            <a:ext cx="8229600" cy="5141168"/>
          </a:xfrm>
        </p:spPr>
        <p:txBody>
          <a:bodyPr>
            <a:noAutofit/>
          </a:bodyPr>
          <a:lstStyle/>
          <a:p>
            <a:pPr marL="0" indent="0">
              <a:buNone/>
            </a:pPr>
            <a:r>
              <a:rPr lang="nl-NL" sz="1800" dirty="0" smtClean="0"/>
              <a:t>Inhoud </a:t>
            </a:r>
            <a:r>
              <a:rPr lang="nl-NL" sz="1800" dirty="0"/>
              <a:t>van de statuten en politieke impact </a:t>
            </a:r>
          </a:p>
          <a:p>
            <a:r>
              <a:rPr lang="nl-NL" sz="1800" dirty="0"/>
              <a:t>De statuten </a:t>
            </a:r>
            <a:r>
              <a:rPr lang="nl-NL" sz="1800" dirty="0" smtClean="0"/>
              <a:t>omvatten </a:t>
            </a:r>
            <a:r>
              <a:rPr lang="nl-NL" sz="1800" dirty="0"/>
              <a:t>46 artikelen, waaronder:</a:t>
            </a:r>
          </a:p>
          <a:p>
            <a:r>
              <a:rPr lang="nl-NL" sz="1800" dirty="0"/>
              <a:t>De verplichting voor elke stad om een ​​kerk en een pastoriehuis te bouwen (artikel 10).</a:t>
            </a:r>
          </a:p>
          <a:p>
            <a:r>
              <a:rPr lang="nl-NL" sz="1800" dirty="0"/>
              <a:t>De verplichting voor Franse baronnen om twintig jaar lang alleen militaire dienst te vervullen bij Franse soldaten, en niet bij lokale mannen (artikel 18).</a:t>
            </a:r>
          </a:p>
          <a:p>
            <a:r>
              <a:rPr lang="nl-NL" sz="1800" dirty="0"/>
              <a:t>Het tien jaar durende verbod voor alle weduwen of adellijke erfgenamen die kastelen bezitten, om zonder toestemming van Simon de Montfort met iemand anders dan Fransen te trouwen (artikel 46).</a:t>
            </a:r>
          </a:p>
          <a:p>
            <a:r>
              <a:rPr lang="nl-NL" sz="1800" dirty="0"/>
              <a:t>Geestelijken zijn vrijgesteld van tol en belastingen.</a:t>
            </a:r>
          </a:p>
          <a:p>
            <a:r>
              <a:rPr lang="nl-NL" sz="1800" b="1" dirty="0"/>
              <a:t>Elk bewoond huis moet tienden betalen aan de Heilige Stoel.</a:t>
            </a:r>
          </a:p>
          <a:p>
            <a:r>
              <a:rPr lang="nl-NL" sz="1800" dirty="0"/>
              <a:t>Zondagsdienst wordt verplicht en </a:t>
            </a:r>
            <a:r>
              <a:rPr lang="nl-NL" sz="1800" dirty="0" smtClean="0"/>
              <a:t>markten zijn </a:t>
            </a:r>
            <a:r>
              <a:rPr lang="nl-NL" sz="1800" dirty="0"/>
              <a:t>op die dag verboden.</a:t>
            </a:r>
          </a:p>
          <a:p>
            <a:r>
              <a:rPr lang="nl-NL" sz="1800" dirty="0"/>
              <a:t>Er werden bevelen uitgevaardigd tegen de </a:t>
            </a:r>
            <a:r>
              <a:rPr lang="nl-NL" sz="1800" dirty="0" err="1"/>
              <a:t>geëxcommuniceerden</a:t>
            </a:r>
            <a:r>
              <a:rPr lang="nl-NL" sz="1800" dirty="0"/>
              <a:t> en de joden, die niet langer het recht hadden om na een testament eigendommen te ontvangen of een eed af te leggen</a:t>
            </a:r>
            <a:r>
              <a:rPr lang="nl-NL" sz="1800" dirty="0" smtClean="0"/>
              <a:t>.</a:t>
            </a:r>
          </a:p>
          <a:p>
            <a:pPr marL="0" indent="0">
              <a:buNone/>
            </a:pPr>
            <a:endParaRPr lang="en-GB"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319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7167" y="692696"/>
            <a:ext cx="8229600" cy="778098"/>
          </a:xfrm>
        </p:spPr>
        <p:txBody>
          <a:bodyPr>
            <a:normAutofit fontScale="90000"/>
          </a:bodyPr>
          <a:lstStyle/>
          <a:p>
            <a:r>
              <a:rPr lang="nl-NL" sz="3200" dirty="0" smtClean="0"/>
              <a:t>Graaf Raymond VI van Toulouse (1156-1223) in verzet</a:t>
            </a:r>
            <a:endParaRPr lang="en-GB" sz="3200" dirty="0"/>
          </a:p>
        </p:txBody>
      </p:sp>
      <p:sp>
        <p:nvSpPr>
          <p:cNvPr id="3" name="Tijdelijke aanduiding voor inhoud 2"/>
          <p:cNvSpPr>
            <a:spLocks noGrp="1"/>
          </p:cNvSpPr>
          <p:nvPr>
            <p:ph idx="1"/>
          </p:nvPr>
        </p:nvSpPr>
        <p:spPr>
          <a:xfrm>
            <a:off x="457200" y="1124744"/>
            <a:ext cx="8229600" cy="5976664"/>
          </a:xfrm>
        </p:spPr>
        <p:txBody>
          <a:bodyPr>
            <a:noAutofit/>
          </a:bodyPr>
          <a:lstStyle/>
          <a:p>
            <a:endParaRPr lang="nl-NL" sz="1600" dirty="0" smtClean="0"/>
          </a:p>
          <a:p>
            <a:endParaRPr lang="nl-NL" sz="1600" dirty="0" smtClean="0"/>
          </a:p>
          <a:p>
            <a:pPr marL="0" indent="0">
              <a:buNone/>
            </a:pPr>
            <a:endParaRPr lang="nl-NL" sz="1600" dirty="0" smtClean="0"/>
          </a:p>
          <a:p>
            <a:endParaRPr lang="nl-NL" sz="1600" dirty="0"/>
          </a:p>
          <a:p>
            <a:endParaRPr lang="nl-NL" sz="1600" dirty="0" smtClean="0"/>
          </a:p>
          <a:p>
            <a:endParaRPr lang="nl-NL" sz="1600" dirty="0"/>
          </a:p>
          <a:p>
            <a:endParaRPr lang="nl-NL" sz="1600" dirty="0" smtClean="0"/>
          </a:p>
          <a:p>
            <a:endParaRPr lang="nl-NL" sz="1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2" y="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237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noAutofit/>
          </a:bodyPr>
          <a:lstStyle/>
          <a:p>
            <a:r>
              <a:rPr lang="nl-NL" sz="2000" dirty="0"/>
              <a:t>Montfort was in feite ook bezig met een veroveringsoorlog, waarbij de tijdens de kruistocht in bezit genomen landgoederen hem toevielen.</a:t>
            </a:r>
          </a:p>
          <a:p>
            <a:r>
              <a:rPr lang="nl-NL" sz="2000" dirty="0"/>
              <a:t>Raymond verzamelde troepen en nam diplomatieke stappen tegen Simon IV van Montfort. Maar nadat hij uit Rome was teruggekomen, waar hij bij paus </a:t>
            </a:r>
            <a:r>
              <a:rPr lang="nl-NL" sz="2000" dirty="0" err="1"/>
              <a:t>Innocentius</a:t>
            </a:r>
            <a:r>
              <a:rPr lang="nl-NL" sz="2000" dirty="0"/>
              <a:t> III had geprobeerd zich vrij te pleiten van de moord op Pierre de </a:t>
            </a:r>
            <a:r>
              <a:rPr lang="nl-NL" sz="2000" dirty="0" err="1"/>
              <a:t>Castelnau</a:t>
            </a:r>
            <a:r>
              <a:rPr lang="nl-NL" sz="2000" dirty="0"/>
              <a:t>, vond hij zijn landerijen geplunderd door Montfort terug. </a:t>
            </a:r>
          </a:p>
          <a:p>
            <a:pPr marL="342900" lvl="1" indent="-342900">
              <a:buFont typeface="Arial" panose="020B0604020202020204" pitchFamily="34" charset="0"/>
              <a:buChar char="•"/>
            </a:pPr>
            <a:r>
              <a:rPr lang="nl-NL" sz="2000" dirty="0"/>
              <a:t>2013: </a:t>
            </a:r>
            <a:r>
              <a:rPr lang="nl-NL" sz="2000" b="1" dirty="0"/>
              <a:t>Koning Peter II van Aragon en Raymond VI steken Pyreneeën </a:t>
            </a:r>
            <a:r>
              <a:rPr lang="nl-NL" sz="2000" dirty="0"/>
              <a:t>over om Toulouse weer op te eisen, gesteund door graven van </a:t>
            </a:r>
            <a:r>
              <a:rPr lang="en-GB" sz="2000" dirty="0"/>
              <a:t> </a:t>
            </a:r>
            <a:r>
              <a:rPr lang="en-GB" sz="2000" dirty="0" err="1"/>
              <a:t>Comminges</a:t>
            </a:r>
            <a:r>
              <a:rPr lang="en-GB" sz="2000" dirty="0"/>
              <a:t>, </a:t>
            </a:r>
            <a:r>
              <a:rPr lang="en-GB" sz="2000" dirty="0" err="1"/>
              <a:t>Foix</a:t>
            </a:r>
            <a:r>
              <a:rPr lang="en-GB" sz="2000" dirty="0"/>
              <a:t> </a:t>
            </a:r>
            <a:r>
              <a:rPr lang="en-GB" sz="2000" dirty="0" err="1"/>
              <a:t>en</a:t>
            </a:r>
            <a:r>
              <a:rPr lang="en-GB" sz="2000" dirty="0"/>
              <a:t> </a:t>
            </a:r>
            <a:r>
              <a:rPr lang="en-GB" sz="2000" dirty="0" err="1"/>
              <a:t>Béarn</a:t>
            </a:r>
            <a:r>
              <a:rPr lang="en-GB" sz="2000" dirty="0"/>
              <a:t>.</a:t>
            </a:r>
            <a:endParaRPr lang="nl-NL" sz="2000" dirty="0"/>
          </a:p>
          <a:p>
            <a:pPr marL="342900" lvl="1" indent="-342900">
              <a:buFont typeface="Arial" panose="020B0604020202020204" pitchFamily="34" charset="0"/>
              <a:buChar char="•"/>
            </a:pPr>
            <a:r>
              <a:rPr lang="nl-NL" sz="2000" b="1" dirty="0">
                <a:solidFill>
                  <a:prstClr val="black"/>
                </a:solidFill>
              </a:rPr>
              <a:t>Slag </a:t>
            </a:r>
            <a:r>
              <a:rPr lang="nl-NL" sz="2000" dirty="0">
                <a:solidFill>
                  <a:prstClr val="black"/>
                </a:solidFill>
              </a:rPr>
              <a:t>bij </a:t>
            </a:r>
            <a:r>
              <a:rPr lang="nl-NL" sz="2000" b="1" dirty="0" err="1">
                <a:solidFill>
                  <a:prstClr val="black"/>
                </a:solidFill>
              </a:rPr>
              <a:t>Muret</a:t>
            </a:r>
            <a:r>
              <a:rPr lang="nl-NL" sz="2000" b="1" dirty="0">
                <a:solidFill>
                  <a:prstClr val="black"/>
                </a:solidFill>
              </a:rPr>
              <a:t> </a:t>
            </a:r>
            <a:r>
              <a:rPr lang="nl-NL" sz="2000" dirty="0">
                <a:solidFill>
                  <a:prstClr val="black"/>
                </a:solidFill>
              </a:rPr>
              <a:t>van 30 augustus - 12 september </a:t>
            </a:r>
            <a:r>
              <a:rPr lang="nl-NL" sz="2000" b="1" dirty="0">
                <a:solidFill>
                  <a:prstClr val="black"/>
                </a:solidFill>
              </a:rPr>
              <a:t>1213</a:t>
            </a:r>
            <a:r>
              <a:rPr lang="nl-NL" sz="2000" dirty="0">
                <a:solidFill>
                  <a:prstClr val="black"/>
                </a:solidFill>
              </a:rPr>
              <a:t>, ten zuiden van Toulouse. 20.000 voetsoldaten de </a:t>
            </a:r>
            <a:r>
              <a:rPr lang="nl-NL" sz="2000" dirty="0" err="1">
                <a:solidFill>
                  <a:prstClr val="black"/>
                </a:solidFill>
              </a:rPr>
              <a:t>Garonne</a:t>
            </a:r>
            <a:r>
              <a:rPr lang="nl-NL" sz="2000" dirty="0">
                <a:solidFill>
                  <a:prstClr val="black"/>
                </a:solidFill>
              </a:rPr>
              <a:t> in. Strijd tussen 2 culturen </a:t>
            </a:r>
            <a:r>
              <a:rPr lang="nl-NL" sz="2000" dirty="0" err="1">
                <a:solidFill>
                  <a:prstClr val="black"/>
                </a:solidFill>
              </a:rPr>
              <a:t>Occitanië</a:t>
            </a:r>
            <a:r>
              <a:rPr lang="nl-NL" sz="2000" dirty="0">
                <a:solidFill>
                  <a:prstClr val="black"/>
                </a:solidFill>
              </a:rPr>
              <a:t> en Frankrijk.  </a:t>
            </a:r>
            <a:r>
              <a:rPr lang="nl-NL" sz="2000" b="1" dirty="0">
                <a:solidFill>
                  <a:prstClr val="black"/>
                </a:solidFill>
              </a:rPr>
              <a:t>Simon de Montfort overwinnaar.</a:t>
            </a:r>
          </a:p>
          <a:p>
            <a:pPr marL="342900" lvl="1" indent="-342900">
              <a:buFont typeface="Arial" panose="020B0604020202020204" pitchFamily="34" charset="0"/>
              <a:buChar char="•"/>
            </a:pPr>
            <a:r>
              <a:rPr lang="nl-NL" sz="2000" dirty="0">
                <a:solidFill>
                  <a:prstClr val="black"/>
                </a:solidFill>
              </a:rPr>
              <a:t>Het </a:t>
            </a:r>
            <a:r>
              <a:rPr lang="nl-NL" sz="2000" dirty="0" smtClean="0">
                <a:solidFill>
                  <a:prstClr val="black"/>
                </a:solidFill>
                <a:hlinkClick r:id="rId2" tooltip="Vierde Lateraanse Concilie"/>
              </a:rPr>
              <a:t>Vierde </a:t>
            </a:r>
            <a:r>
              <a:rPr lang="nl-NL" sz="2000" dirty="0" err="1">
                <a:solidFill>
                  <a:prstClr val="black"/>
                </a:solidFill>
                <a:hlinkClick r:id="rId2" tooltip="Vierde Lateraanse Concilie"/>
              </a:rPr>
              <a:t>Lateraanse</a:t>
            </a:r>
            <a:r>
              <a:rPr lang="nl-NL" sz="2000" dirty="0">
                <a:solidFill>
                  <a:prstClr val="black"/>
                </a:solidFill>
                <a:hlinkClick r:id="rId2" tooltip="Vierde Lateraanse Concilie"/>
              </a:rPr>
              <a:t> Concilie</a:t>
            </a:r>
            <a:r>
              <a:rPr lang="nl-NL" sz="2000" dirty="0">
                <a:solidFill>
                  <a:prstClr val="black"/>
                </a:solidFill>
              </a:rPr>
              <a:t> (1215) </a:t>
            </a:r>
            <a:r>
              <a:rPr lang="nl-NL" sz="2000" dirty="0" smtClean="0">
                <a:solidFill>
                  <a:prstClr val="black"/>
                </a:solidFill>
              </a:rPr>
              <a:t>erkende </a:t>
            </a:r>
            <a:r>
              <a:rPr lang="nl-NL" sz="2000" dirty="0">
                <a:solidFill>
                  <a:prstClr val="black"/>
                </a:solidFill>
              </a:rPr>
              <a:t>Montfort als graaf van Toulouse.</a:t>
            </a:r>
            <a:endParaRPr lang="nl-NL" sz="2000" dirty="0"/>
          </a:p>
          <a:p>
            <a:endParaRPr lang="en-GB"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96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Slag bij </a:t>
            </a:r>
            <a:r>
              <a:rPr lang="nl-NL" dirty="0" err="1" smtClean="0"/>
              <a:t>Muret</a:t>
            </a:r>
            <a:r>
              <a:rPr lang="nl-NL" dirty="0" smtClean="0"/>
              <a:t>, 1213</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4045329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1215: 4e </a:t>
            </a:r>
            <a:r>
              <a:rPr lang="nl-NL" b="1" dirty="0" err="1"/>
              <a:t>Lateraans</a:t>
            </a:r>
            <a:r>
              <a:rPr lang="nl-NL" b="1" dirty="0"/>
              <a:t> Concilie</a:t>
            </a:r>
            <a:endParaRPr lang="en-GB" dirty="0"/>
          </a:p>
        </p:txBody>
      </p:sp>
      <p:sp>
        <p:nvSpPr>
          <p:cNvPr id="3" name="Tijdelijke aanduiding voor inhoud 2"/>
          <p:cNvSpPr>
            <a:spLocks noGrp="1"/>
          </p:cNvSpPr>
          <p:nvPr>
            <p:ph idx="1"/>
          </p:nvPr>
        </p:nvSpPr>
        <p:spPr>
          <a:xfrm>
            <a:off x="467544" y="1124744"/>
            <a:ext cx="8219256" cy="5733256"/>
          </a:xfrm>
        </p:spPr>
        <p:txBody>
          <a:bodyPr>
            <a:noAutofit/>
          </a:bodyPr>
          <a:lstStyle/>
          <a:p>
            <a:r>
              <a:rPr lang="nl-NL" sz="1800" dirty="0" smtClean="0"/>
              <a:t>De </a:t>
            </a:r>
            <a:r>
              <a:rPr lang="nl-NL" sz="1800" dirty="0"/>
              <a:t>grootste kerkvergadering van de </a:t>
            </a:r>
            <a:r>
              <a:rPr lang="nl-NL" sz="1800" dirty="0" smtClean="0"/>
              <a:t>Middeleeuwen. </a:t>
            </a:r>
          </a:p>
          <a:p>
            <a:pPr lvl="1"/>
            <a:r>
              <a:rPr lang="nl-NL" sz="1800" dirty="0" smtClean="0"/>
              <a:t>71 </a:t>
            </a:r>
            <a:r>
              <a:rPr lang="nl-NL" sz="1800" dirty="0" err="1"/>
              <a:t>Aardsbischoppen</a:t>
            </a:r>
            <a:r>
              <a:rPr lang="nl-NL" sz="1800" dirty="0"/>
              <a:t>, </a:t>
            </a:r>
            <a:endParaRPr lang="nl-NL" sz="1800" dirty="0" smtClean="0"/>
          </a:p>
          <a:p>
            <a:pPr lvl="1"/>
            <a:r>
              <a:rPr lang="nl-NL" sz="1800" dirty="0" smtClean="0"/>
              <a:t>410 </a:t>
            </a:r>
            <a:r>
              <a:rPr lang="nl-NL" sz="1800" dirty="0"/>
              <a:t>bisschoppen, </a:t>
            </a:r>
            <a:endParaRPr lang="nl-NL" sz="1800" dirty="0" smtClean="0"/>
          </a:p>
          <a:p>
            <a:pPr lvl="1"/>
            <a:r>
              <a:rPr lang="nl-NL" sz="1800" dirty="0" smtClean="0"/>
              <a:t>800 </a:t>
            </a:r>
            <a:r>
              <a:rPr lang="nl-NL" sz="1800" dirty="0"/>
              <a:t>kloosteroversten, </a:t>
            </a:r>
            <a:endParaRPr lang="nl-NL" sz="1800" dirty="0" smtClean="0"/>
          </a:p>
          <a:p>
            <a:pPr lvl="1"/>
            <a:r>
              <a:rPr lang="nl-NL" sz="1800" b="1" dirty="0" smtClean="0"/>
              <a:t>Doelen: </a:t>
            </a:r>
            <a:endParaRPr lang="nl-NL" sz="1800" b="1" dirty="0"/>
          </a:p>
          <a:p>
            <a:pPr lvl="2"/>
            <a:r>
              <a:rPr lang="nl-NL" sz="1800" dirty="0" smtClean="0"/>
              <a:t>Herstart  </a:t>
            </a:r>
            <a:r>
              <a:rPr lang="nl-NL" sz="1800" dirty="0"/>
              <a:t>kruistocht naar Heilige </a:t>
            </a:r>
            <a:r>
              <a:rPr lang="nl-NL" sz="1800" dirty="0" smtClean="0"/>
              <a:t>Land</a:t>
            </a:r>
            <a:r>
              <a:rPr lang="nl-NL" sz="1800" dirty="0"/>
              <a:t>;</a:t>
            </a:r>
            <a:endParaRPr lang="nl-NL" sz="1800" dirty="0" smtClean="0"/>
          </a:p>
          <a:p>
            <a:pPr lvl="2"/>
            <a:r>
              <a:rPr lang="nl-NL" sz="1800" dirty="0"/>
              <a:t>I</a:t>
            </a:r>
            <a:r>
              <a:rPr lang="nl-NL" sz="1800" dirty="0" smtClean="0"/>
              <a:t>nterne </a:t>
            </a:r>
            <a:r>
              <a:rPr lang="nl-NL" sz="1800" dirty="0"/>
              <a:t>hervormingen</a:t>
            </a:r>
            <a:r>
              <a:rPr lang="nl-NL" sz="1800" b="1" dirty="0"/>
              <a:t>: </a:t>
            </a:r>
            <a:r>
              <a:rPr lang="nl-NL" sz="1800" dirty="0"/>
              <a:t>die </a:t>
            </a:r>
            <a:r>
              <a:rPr lang="nl-NL" sz="1800" b="1" dirty="0"/>
              <a:t>de gelovigen vaster aan de kerk wil binden door strengere regels in te voeren:</a:t>
            </a:r>
          </a:p>
          <a:p>
            <a:r>
              <a:rPr lang="nl-NL" sz="1800" dirty="0" smtClean="0"/>
              <a:t>instelling </a:t>
            </a:r>
            <a:r>
              <a:rPr lang="nl-NL" sz="1800" dirty="0"/>
              <a:t>van de jaarlijkse </a:t>
            </a:r>
            <a:r>
              <a:rPr lang="nl-NL" sz="1800" u="sng" dirty="0"/>
              <a:t>biecht- en communieplicht</a:t>
            </a:r>
          </a:p>
          <a:p>
            <a:r>
              <a:rPr lang="nl-NL" sz="1800" dirty="0"/>
              <a:t>v</a:t>
            </a:r>
            <a:r>
              <a:rPr lang="nl-NL" sz="1800" dirty="0" smtClean="0"/>
              <a:t>aststelling </a:t>
            </a:r>
            <a:r>
              <a:rPr lang="nl-NL" sz="1800" dirty="0"/>
              <a:t>van de sacramenten</a:t>
            </a:r>
          </a:p>
          <a:p>
            <a:r>
              <a:rPr lang="nl-NL" sz="1800" dirty="0"/>
              <a:t>v</a:t>
            </a:r>
            <a:r>
              <a:rPr lang="nl-NL" sz="1800" dirty="0" smtClean="0"/>
              <a:t>erplichting </a:t>
            </a:r>
            <a:r>
              <a:rPr lang="nl-NL" sz="1800" dirty="0"/>
              <a:t>voor Joden en moslims om </a:t>
            </a:r>
            <a:r>
              <a:rPr lang="nl-NL" sz="1800" u="sng" dirty="0"/>
              <a:t>onderscheidende </a:t>
            </a:r>
            <a:r>
              <a:rPr lang="nl-NL" sz="1800" u="sng" dirty="0" smtClean="0"/>
              <a:t>tekenen </a:t>
            </a:r>
            <a:r>
              <a:rPr lang="nl-NL" sz="1800" dirty="0" smtClean="0"/>
              <a:t>(gele kruizen) </a:t>
            </a:r>
            <a:r>
              <a:rPr lang="nl-NL" sz="1800" dirty="0"/>
              <a:t>te gaan dragen</a:t>
            </a:r>
          </a:p>
          <a:p>
            <a:r>
              <a:rPr lang="nl-NL" sz="1800" b="1" dirty="0"/>
              <a:t>V</a:t>
            </a:r>
            <a:r>
              <a:rPr lang="nl-NL" sz="1800" b="1" dirty="0" smtClean="0"/>
              <a:t>eroordeling </a:t>
            </a:r>
            <a:r>
              <a:rPr lang="nl-NL" sz="1800" b="1" dirty="0"/>
              <a:t>van de ‘ketterijen’ van onder meer </a:t>
            </a:r>
            <a:r>
              <a:rPr lang="nl-NL" sz="1800" b="1" dirty="0" smtClean="0"/>
              <a:t>Kartharen</a:t>
            </a:r>
            <a:r>
              <a:rPr lang="nl-NL" sz="1800" b="1" dirty="0"/>
              <a:t> en </a:t>
            </a:r>
            <a:r>
              <a:rPr lang="nl-NL" sz="1800" b="1" dirty="0" err="1"/>
              <a:t>Waldenzen</a:t>
            </a:r>
            <a:endParaRPr lang="nl-NL" sz="1800" b="1" dirty="0"/>
          </a:p>
          <a:p>
            <a:r>
              <a:rPr lang="nl-NL" sz="1800" dirty="0"/>
              <a:t>Met behulp van Orde van </a:t>
            </a:r>
            <a:r>
              <a:rPr lang="nl-NL" sz="1800" dirty="0" err="1"/>
              <a:t>Fontevrault</a:t>
            </a:r>
            <a:r>
              <a:rPr lang="nl-NL" sz="1800" dirty="0"/>
              <a:t>, Bernardus van </a:t>
            </a:r>
            <a:r>
              <a:rPr lang="nl-NL" sz="1800" dirty="0" err="1"/>
              <a:t>Clervaux</a:t>
            </a:r>
            <a:endParaRPr lang="nl-NL" sz="1800" dirty="0"/>
          </a:p>
          <a:p>
            <a:r>
              <a:rPr lang="nl-NL" sz="1800" dirty="0"/>
              <a:t> (1090-1153)  oprichter </a:t>
            </a:r>
            <a:r>
              <a:rPr lang="nl-NL" sz="1800" b="1" dirty="0"/>
              <a:t>Cisterciënzerorde</a:t>
            </a:r>
            <a:r>
              <a:rPr lang="nl-NL" sz="1800" dirty="0"/>
              <a:t>, Dominicus de </a:t>
            </a:r>
            <a:r>
              <a:rPr lang="nl-NL" sz="1800" dirty="0" err="1"/>
              <a:t>Guzman</a:t>
            </a:r>
            <a:r>
              <a:rPr lang="nl-NL" sz="1800" dirty="0"/>
              <a:t>, stichter </a:t>
            </a:r>
            <a:r>
              <a:rPr lang="nl-NL" sz="1800" b="1" dirty="0"/>
              <a:t>Dominicanen</a:t>
            </a:r>
            <a:r>
              <a:rPr lang="nl-NL" sz="1800" dirty="0"/>
              <a:t>, Franciscus van Assisi met </a:t>
            </a:r>
            <a:r>
              <a:rPr lang="nl-NL" sz="1800" b="1" dirty="0"/>
              <a:t>Franciscanen</a:t>
            </a:r>
            <a:r>
              <a:rPr lang="nl-NL" sz="1800" dirty="0"/>
              <a:t>. Orde van Dominicanen (oprichting inquisitie) en Cisterciënzer in 1098 opgericht door). </a:t>
            </a:r>
            <a:r>
              <a:rPr lang="nl-NL" sz="1800" dirty="0" smtClean="0"/>
              <a:t>(sterke </a:t>
            </a:r>
            <a:r>
              <a:rPr lang="nl-NL" sz="1800" dirty="0"/>
              <a:t>groei: </a:t>
            </a:r>
            <a:r>
              <a:rPr lang="nl-NL" sz="1800" dirty="0" smtClean="0"/>
              <a:t>van 350 </a:t>
            </a:r>
            <a:r>
              <a:rPr lang="nl-NL" sz="1800" dirty="0"/>
              <a:t>kloosters in </a:t>
            </a:r>
            <a:r>
              <a:rPr lang="nl-NL" sz="1800" dirty="0" smtClean="0"/>
              <a:t>1153 naar </a:t>
            </a:r>
            <a:r>
              <a:rPr lang="nl-NL" sz="1800" dirty="0"/>
              <a:t>495 in 1195</a:t>
            </a:r>
            <a:r>
              <a:rPr lang="nl-NL" sz="1800" dirty="0" smtClean="0"/>
              <a:t>.</a:t>
            </a:r>
          </a:p>
          <a:p>
            <a:pPr marL="0" indent="0">
              <a:buNone/>
            </a:pPr>
            <a:endParaRPr lang="nl-NL"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356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362274"/>
          </a:xfrm>
        </p:spPr>
        <p:txBody>
          <a:bodyPr>
            <a:normAutofit fontScale="90000"/>
          </a:bodyPr>
          <a:lstStyle/>
          <a:p>
            <a:r>
              <a:rPr lang="nl-NL" dirty="0" smtClean="0"/>
              <a:t/>
            </a:r>
            <a:br>
              <a:rPr lang="nl-NL" dirty="0" smtClean="0"/>
            </a:br>
            <a:r>
              <a:rPr lang="nl-NL" dirty="0"/>
              <a:t/>
            </a:r>
            <a:br>
              <a:rPr lang="nl-NL" dirty="0"/>
            </a:br>
            <a:r>
              <a:rPr lang="nl-NL" dirty="0" smtClean="0"/>
              <a:t>12</a:t>
            </a:r>
            <a:r>
              <a:rPr lang="nl-NL" baseline="30000" dirty="0" smtClean="0"/>
              <a:t>e</a:t>
            </a:r>
            <a:r>
              <a:rPr lang="nl-NL" dirty="0"/>
              <a:t>,</a:t>
            </a:r>
            <a:r>
              <a:rPr lang="nl-NL" dirty="0" smtClean="0"/>
              <a:t> 13</a:t>
            </a:r>
            <a:r>
              <a:rPr lang="nl-NL" baseline="30000" dirty="0" smtClean="0"/>
              <a:t>e</a:t>
            </a:r>
            <a:r>
              <a:rPr lang="nl-NL" dirty="0" smtClean="0"/>
              <a:t>,</a:t>
            </a:r>
            <a:r>
              <a:rPr lang="nl-NL" baseline="30000" dirty="0" smtClean="0"/>
              <a:t> </a:t>
            </a:r>
            <a:r>
              <a:rPr lang="nl-NL" dirty="0" smtClean="0"/>
              <a:t>begin 14</a:t>
            </a:r>
            <a:r>
              <a:rPr lang="nl-NL" baseline="30000" dirty="0" smtClean="0"/>
              <a:t>e</a:t>
            </a:r>
            <a:r>
              <a:rPr lang="nl-NL" dirty="0" smtClean="0"/>
              <a:t> eeuw</a:t>
            </a:r>
            <a:r>
              <a:rPr lang="nl-NL" dirty="0"/>
              <a:t/>
            </a:r>
            <a:br>
              <a:rPr lang="nl-NL" dirty="0"/>
            </a:br>
            <a:r>
              <a:rPr lang="nl-NL" dirty="0"/>
              <a:t>P</a:t>
            </a:r>
            <a:r>
              <a:rPr lang="nl-NL" dirty="0" smtClean="0"/>
              <a:t>rotestbeweging tegen de katholieke kerk</a:t>
            </a:r>
            <a:r>
              <a:rPr lang="nl-NL" dirty="0"/>
              <a:t/>
            </a:r>
            <a:br>
              <a:rPr lang="nl-NL" dirty="0"/>
            </a:br>
            <a:r>
              <a:rPr lang="nl-NL" sz="2000" dirty="0" smtClean="0"/>
              <a:t>- </a:t>
            </a:r>
            <a:r>
              <a:rPr lang="nl-NL" sz="3100" dirty="0" smtClean="0"/>
              <a:t>meer </a:t>
            </a:r>
            <a:r>
              <a:rPr lang="nl-NL" sz="3100" dirty="0"/>
              <a:t>dan een </a:t>
            </a:r>
            <a:r>
              <a:rPr lang="nl-NL" sz="3100" dirty="0" smtClean="0"/>
              <a:t>voetnoot in de geschiedenis</a:t>
            </a:r>
            <a:r>
              <a:rPr lang="nl-NL" sz="2000" dirty="0" smtClean="0"/>
              <a:t>-</a:t>
            </a:r>
            <a:r>
              <a:rPr lang="nl-NL" dirty="0"/>
              <a:t/>
            </a:r>
            <a:br>
              <a:rPr lang="nl-NL" dirty="0"/>
            </a:br>
            <a:r>
              <a:rPr lang="nl-NL" dirty="0" smtClean="0"/>
              <a:t/>
            </a:r>
            <a:br>
              <a:rPr lang="nl-NL" dirty="0" smtClean="0"/>
            </a:br>
            <a:endParaRPr lang="en-GB" dirty="0"/>
          </a:p>
        </p:txBody>
      </p:sp>
      <p:sp>
        <p:nvSpPr>
          <p:cNvPr id="3" name="Tijdelijke aanduiding voor inhoud 2"/>
          <p:cNvSpPr>
            <a:spLocks noGrp="1"/>
          </p:cNvSpPr>
          <p:nvPr>
            <p:ph idx="1"/>
          </p:nvPr>
        </p:nvSpPr>
        <p:spPr>
          <a:xfrm>
            <a:off x="457200" y="2636912"/>
            <a:ext cx="8229600" cy="4104456"/>
          </a:xfrm>
        </p:spPr>
        <p:txBody>
          <a:bodyPr>
            <a:noAutofit/>
          </a:bodyPr>
          <a:lstStyle/>
          <a:p>
            <a:pPr marL="0" indent="0">
              <a:buNone/>
            </a:pPr>
            <a:endParaRPr lang="nl-NL" sz="2000" dirty="0"/>
          </a:p>
          <a:p>
            <a:r>
              <a:rPr lang="nl-NL" sz="2000" dirty="0"/>
              <a:t>Geen geïsoleerd religieus of politiek </a:t>
            </a:r>
            <a:r>
              <a:rPr lang="nl-NL" sz="2000" dirty="0" smtClean="0"/>
              <a:t>gebeuren</a:t>
            </a:r>
          </a:p>
          <a:p>
            <a:pPr marL="0" indent="0">
              <a:buNone/>
            </a:pPr>
            <a:endParaRPr lang="nl-NL" sz="2000" dirty="0" smtClean="0"/>
          </a:p>
          <a:p>
            <a:pPr marL="0" indent="0">
              <a:buNone/>
            </a:pPr>
            <a:r>
              <a:rPr lang="nl-NL" sz="2000" dirty="0" smtClean="0"/>
              <a:t>Bronnen:</a:t>
            </a:r>
          </a:p>
          <a:p>
            <a:r>
              <a:rPr lang="nl-NL" sz="2000" dirty="0" smtClean="0"/>
              <a:t>Centre </a:t>
            </a:r>
            <a:r>
              <a:rPr lang="nl-NL" sz="2000" dirty="0" err="1" smtClean="0"/>
              <a:t>d’Etudes</a:t>
            </a:r>
            <a:r>
              <a:rPr lang="nl-NL" sz="2000" dirty="0" smtClean="0"/>
              <a:t> </a:t>
            </a:r>
            <a:r>
              <a:rPr lang="nl-NL" sz="2000" dirty="0" err="1" smtClean="0"/>
              <a:t>Cathares</a:t>
            </a:r>
            <a:r>
              <a:rPr lang="nl-NL" sz="2000" dirty="0" smtClean="0"/>
              <a:t> in Carcassonne</a:t>
            </a:r>
          </a:p>
          <a:p>
            <a:r>
              <a:rPr lang="nl-NL" sz="2000" dirty="0" smtClean="0"/>
              <a:t>Inquisitieverslagen, </a:t>
            </a:r>
            <a:r>
              <a:rPr lang="nl-NL" sz="2000" dirty="0" err="1" smtClean="0"/>
              <a:t>Kathaarse</a:t>
            </a:r>
            <a:r>
              <a:rPr lang="nl-NL" sz="2000" dirty="0" smtClean="0"/>
              <a:t> documenten</a:t>
            </a:r>
          </a:p>
          <a:p>
            <a:r>
              <a:rPr lang="nl-NL" sz="2000" dirty="0" smtClean="0"/>
              <a:t>Boek: </a:t>
            </a:r>
            <a:r>
              <a:rPr lang="nl-NL" sz="2000" dirty="0" err="1" smtClean="0"/>
              <a:t>Montaillou</a:t>
            </a:r>
            <a:r>
              <a:rPr lang="nl-NL" sz="2000" dirty="0" smtClean="0"/>
              <a:t>, een ketters dorp</a:t>
            </a:r>
          </a:p>
          <a:p>
            <a:r>
              <a:rPr lang="nl-NL" sz="2000" dirty="0" smtClean="0"/>
              <a:t>Nog te bezoeken: Museum </a:t>
            </a:r>
            <a:r>
              <a:rPr lang="nl-NL" sz="2000" dirty="0" err="1" smtClean="0"/>
              <a:t>Katharisme</a:t>
            </a:r>
            <a:r>
              <a:rPr lang="nl-NL" sz="2000" dirty="0" smtClean="0"/>
              <a:t> in </a:t>
            </a:r>
            <a:r>
              <a:rPr lang="nl-NL" sz="2000" dirty="0" err="1" smtClean="0"/>
              <a:t>Mazamet</a:t>
            </a:r>
            <a:r>
              <a:rPr lang="nl-NL" sz="2000" dirty="0" smtClean="0"/>
              <a:t>,</a:t>
            </a:r>
          </a:p>
          <a:p>
            <a:pPr marL="0" indent="0">
              <a:buNone/>
            </a:pPr>
            <a:r>
              <a:rPr lang="nl-NL" sz="2000" dirty="0"/>
              <a:t> </a:t>
            </a:r>
            <a:r>
              <a:rPr lang="nl-NL" sz="2000" dirty="0" smtClean="0"/>
              <a:t>     </a:t>
            </a:r>
            <a:r>
              <a:rPr lang="nl-NL" sz="2000" dirty="0" err="1" smtClean="0"/>
              <a:t>Kathaarse</a:t>
            </a:r>
            <a:r>
              <a:rPr lang="nl-NL" sz="2000" dirty="0" smtClean="0"/>
              <a:t> kastelen en plaatsen</a:t>
            </a:r>
          </a:p>
          <a:p>
            <a:endParaRPr lang="nl-NL"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229200"/>
            <a:ext cx="16573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794" y="2827045"/>
            <a:ext cx="231417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019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Paus </a:t>
            </a:r>
            <a:r>
              <a:rPr lang="nl-NL" dirty="0" err="1" smtClean="0"/>
              <a:t>Innocentius</a:t>
            </a:r>
            <a:r>
              <a:rPr lang="nl-NL" dirty="0" smtClean="0"/>
              <a:t> III</a:t>
            </a:r>
            <a:r>
              <a:rPr lang="nl-NL" sz="2000" dirty="0" smtClean="0"/>
              <a:t/>
            </a:r>
            <a:br>
              <a:rPr lang="nl-NL" sz="2000" dirty="0" smtClean="0"/>
            </a:br>
            <a:r>
              <a:rPr lang="nl-NL" sz="2000" dirty="0" smtClean="0"/>
              <a:t>Paus in 1198 tot 1216</a:t>
            </a:r>
            <a:endParaRPr lang="en-GB"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3191876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Herovering Toulouse</a:t>
            </a:r>
            <a:endParaRPr lang="en-GB" dirty="0"/>
          </a:p>
        </p:txBody>
      </p:sp>
      <p:sp>
        <p:nvSpPr>
          <p:cNvPr id="3" name="Tijdelijke aanduiding voor inhoud 2"/>
          <p:cNvSpPr>
            <a:spLocks noGrp="1"/>
          </p:cNvSpPr>
          <p:nvPr>
            <p:ph idx="1"/>
          </p:nvPr>
        </p:nvSpPr>
        <p:spPr>
          <a:xfrm>
            <a:off x="539552" y="1628800"/>
            <a:ext cx="8229600" cy="4525963"/>
          </a:xfrm>
        </p:spPr>
        <p:txBody>
          <a:bodyPr>
            <a:normAutofit/>
          </a:bodyPr>
          <a:lstStyle/>
          <a:p>
            <a:r>
              <a:rPr lang="nl-NL" dirty="0"/>
              <a:t>Vanuit </a:t>
            </a:r>
            <a:r>
              <a:rPr lang="nl-NL" dirty="0" smtClean="0"/>
              <a:t>Aragón</a:t>
            </a:r>
            <a:r>
              <a:rPr lang="nl-NL" dirty="0"/>
              <a:t> </a:t>
            </a:r>
            <a:r>
              <a:rPr lang="nl-NL" dirty="0" smtClean="0"/>
              <a:t>hervatte </a:t>
            </a:r>
            <a:r>
              <a:rPr lang="nl-NL" dirty="0"/>
              <a:t>Raymond de strijd en nam in 1217 weer Toulouse in. Hij wist de stad succesvol te verdedigen tegen de troepen van Montfort. Tijdens die strijd </a:t>
            </a:r>
            <a:r>
              <a:rPr lang="nl-NL" b="1" dirty="0"/>
              <a:t>stierf Simon IV van Montfort </a:t>
            </a:r>
            <a:r>
              <a:rPr lang="nl-NL" dirty="0"/>
              <a:t>door een kogel uit een slinger. </a:t>
            </a:r>
            <a:endParaRPr lang="nl-NL" dirty="0" smtClean="0"/>
          </a:p>
          <a:p>
            <a:r>
              <a:rPr lang="nl-NL" dirty="0" smtClean="0"/>
              <a:t>Tot </a:t>
            </a:r>
            <a:r>
              <a:rPr lang="nl-NL" dirty="0"/>
              <a:t>zijn dood in 1222 heeft Raymond vrijwel </a:t>
            </a:r>
            <a:r>
              <a:rPr lang="nl-NL" b="1" dirty="0"/>
              <a:t>alle </a:t>
            </a:r>
            <a:r>
              <a:rPr lang="nl-NL" dirty="0"/>
              <a:t>tijdens de </a:t>
            </a:r>
            <a:r>
              <a:rPr lang="nl-NL" dirty="0" err="1"/>
              <a:t>Albigenzer</a:t>
            </a:r>
            <a:r>
              <a:rPr lang="nl-NL" dirty="0"/>
              <a:t> kruistocht </a:t>
            </a:r>
            <a:r>
              <a:rPr lang="nl-NL" b="1" dirty="0"/>
              <a:t>verloren gebieden heroverd</a:t>
            </a:r>
            <a:r>
              <a:rPr lang="nl-NL" b="1" dirty="0" smtClean="0"/>
              <a:t>.</a:t>
            </a:r>
          </a:p>
          <a:p>
            <a:pPr marL="0" indent="0">
              <a:buNone/>
            </a:pPr>
            <a:endParaRPr lang="nl-NL"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917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3166" y="620688"/>
            <a:ext cx="8229600" cy="1143000"/>
          </a:xfrm>
        </p:spPr>
        <p:txBody>
          <a:bodyPr>
            <a:noAutofit/>
          </a:bodyPr>
          <a:lstStyle/>
          <a:p>
            <a:r>
              <a:rPr lang="nl-NL" sz="3200" dirty="0" smtClean="0"/>
              <a:t>Tweede </a:t>
            </a:r>
            <a:r>
              <a:rPr lang="nl-NL" sz="3200" dirty="0" err="1" smtClean="0"/>
              <a:t>Albigensische</a:t>
            </a:r>
            <a:r>
              <a:rPr lang="nl-NL" sz="3200" dirty="0" smtClean="0"/>
              <a:t> Kruistocht (1226-1229)</a:t>
            </a:r>
            <a:endParaRPr lang="en-GB" sz="3200" dirty="0"/>
          </a:p>
        </p:txBody>
      </p:sp>
      <p:sp>
        <p:nvSpPr>
          <p:cNvPr id="3" name="Tijdelijke aanduiding voor inhoud 2"/>
          <p:cNvSpPr>
            <a:spLocks noGrp="1"/>
          </p:cNvSpPr>
          <p:nvPr>
            <p:ph idx="1"/>
          </p:nvPr>
        </p:nvSpPr>
        <p:spPr/>
        <p:txBody>
          <a:bodyPr>
            <a:normAutofit fontScale="92500" lnSpcReduction="20000"/>
          </a:bodyPr>
          <a:lstStyle/>
          <a:p>
            <a:pPr marL="0" indent="0">
              <a:buNone/>
            </a:pPr>
            <a:endParaRPr lang="nl-NL" sz="2800" dirty="0"/>
          </a:p>
          <a:p>
            <a:r>
              <a:rPr lang="nl-NL" sz="2800" dirty="0" smtClean="0"/>
              <a:t>Koning</a:t>
            </a:r>
            <a:r>
              <a:rPr lang="nl-NL" sz="2800" dirty="0"/>
              <a:t> </a:t>
            </a:r>
            <a:r>
              <a:rPr lang="nl-NL" sz="2800" b="1" dirty="0"/>
              <a:t>Lodewijk VIII </a:t>
            </a:r>
            <a:r>
              <a:rPr lang="nl-NL" sz="2800" dirty="0"/>
              <a:t>van Frankrijk begon de tweede kruistocht tegen de katharen. Zijn doel was de </a:t>
            </a:r>
            <a:r>
              <a:rPr lang="nl-NL" sz="2800" b="1" dirty="0"/>
              <a:t>annexatie van de Languedoc</a:t>
            </a:r>
            <a:r>
              <a:rPr lang="nl-NL" sz="2800" dirty="0" smtClean="0"/>
              <a:t>.</a:t>
            </a:r>
          </a:p>
          <a:p>
            <a:r>
              <a:rPr lang="nl-NL" sz="2800" dirty="0"/>
              <a:t>In 1226 nam hij het onverwacht weerspannige Avignon in, alsook </a:t>
            </a:r>
            <a:r>
              <a:rPr lang="nl-NL" sz="2800" dirty="0" err="1"/>
              <a:t>Beaucaire</a:t>
            </a:r>
            <a:r>
              <a:rPr lang="nl-NL" sz="2800" dirty="0"/>
              <a:t>. Het koninklijk leger trok via </a:t>
            </a:r>
            <a:r>
              <a:rPr lang="nl-NL" sz="2800" dirty="0" err="1"/>
              <a:t>Béziers</a:t>
            </a:r>
            <a:r>
              <a:rPr lang="nl-NL" sz="2800" dirty="0"/>
              <a:t> en Carcassonne naar Albi. </a:t>
            </a:r>
          </a:p>
          <a:p>
            <a:r>
              <a:rPr lang="nl-NL" sz="2800" dirty="0" smtClean="0"/>
              <a:t>Slaagde </a:t>
            </a:r>
            <a:r>
              <a:rPr lang="nl-NL" sz="2800" dirty="0"/>
              <a:t>er niet in Toulouse in te nemen, maar plunderden en verwoestten het hele achterland. In november 1228 legden de laatste tegenstanders de wapens neer</a:t>
            </a:r>
            <a:r>
              <a:rPr lang="nl-NL" sz="2800" dirty="0" smtClean="0"/>
              <a:t>.</a:t>
            </a:r>
            <a:r>
              <a:rPr lang="nl-NL" sz="2800" dirty="0"/>
              <a:t> Raymond VII wierp zich in Parijs op de knieën voor </a:t>
            </a:r>
            <a:r>
              <a:rPr lang="nl-NL" sz="2800" b="1" dirty="0"/>
              <a:t>Lodewijk IX,</a:t>
            </a:r>
            <a:r>
              <a:rPr lang="nl-NL" sz="2800" dirty="0"/>
              <a:t> die zijn vader inmiddels was opgevolgd, en moest onderhandelen (1229). </a:t>
            </a:r>
            <a:endParaRPr lang="nl-NL" sz="2800" dirty="0" smtClean="0"/>
          </a:p>
          <a:p>
            <a:endParaRPr lang="en-GB"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154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8229600" cy="1143000"/>
          </a:xfrm>
        </p:spPr>
        <p:txBody>
          <a:bodyPr>
            <a:noAutofit/>
          </a:bodyPr>
          <a:lstStyle/>
          <a:p>
            <a:r>
              <a:rPr lang="nl-NL" sz="3600" dirty="0"/>
              <a:t>Raymond VII wierp zich in Parijs op de knieën voor Lodewijk IX</a:t>
            </a:r>
            <a:endParaRPr lang="en-GB"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978433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Verdrag van Parijs (1229)</a:t>
            </a:r>
            <a:endParaRPr lang="en-GB" dirty="0"/>
          </a:p>
        </p:txBody>
      </p:sp>
      <p:sp>
        <p:nvSpPr>
          <p:cNvPr id="3" name="Tijdelijke aanduiding voor inhoud 2"/>
          <p:cNvSpPr>
            <a:spLocks noGrp="1"/>
          </p:cNvSpPr>
          <p:nvPr>
            <p:ph idx="1"/>
          </p:nvPr>
        </p:nvSpPr>
        <p:spPr/>
        <p:txBody>
          <a:bodyPr>
            <a:normAutofit fontScale="70000" lnSpcReduction="20000"/>
          </a:bodyPr>
          <a:lstStyle/>
          <a:p>
            <a:r>
              <a:rPr lang="nl-NL" dirty="0"/>
              <a:t>Het </a:t>
            </a:r>
            <a:r>
              <a:rPr lang="nl-NL" u="sng" dirty="0"/>
              <a:t>Verdrag van Parijs</a:t>
            </a:r>
            <a:r>
              <a:rPr lang="nl-NL" dirty="0"/>
              <a:t> </a:t>
            </a:r>
            <a:r>
              <a:rPr lang="nl-NL" dirty="0" smtClean="0"/>
              <a:t> (12 </a:t>
            </a:r>
            <a:r>
              <a:rPr lang="nl-NL" dirty="0"/>
              <a:t>april 1229) legde harde voorwaarden op aan </a:t>
            </a:r>
            <a:r>
              <a:rPr lang="nl-NL" dirty="0" smtClean="0"/>
              <a:t>Raymond </a:t>
            </a:r>
            <a:r>
              <a:rPr lang="nl-NL" dirty="0"/>
              <a:t>VII van Toulouse</a:t>
            </a:r>
            <a:r>
              <a:rPr lang="nl-NL" dirty="0" smtClean="0"/>
              <a:t>:</a:t>
            </a:r>
          </a:p>
          <a:p>
            <a:r>
              <a:rPr lang="nl-NL" dirty="0" smtClean="0"/>
              <a:t>De </a:t>
            </a:r>
            <a:r>
              <a:rPr lang="nl-NL" dirty="0"/>
              <a:t>gebieden </a:t>
            </a:r>
            <a:r>
              <a:rPr lang="nl-NL" b="1" dirty="0" smtClean="0"/>
              <a:t>Gard, </a:t>
            </a:r>
            <a:r>
              <a:rPr lang="nl-NL" b="1" dirty="0" err="1" smtClean="0"/>
              <a:t>Herault</a:t>
            </a:r>
            <a:r>
              <a:rPr lang="nl-NL" b="1" dirty="0" smtClean="0"/>
              <a:t>, </a:t>
            </a:r>
            <a:r>
              <a:rPr lang="nl-NL" b="1" dirty="0" err="1" smtClean="0"/>
              <a:t>Aude</a:t>
            </a:r>
            <a:r>
              <a:rPr lang="nl-NL" b="1" dirty="0" smtClean="0"/>
              <a:t>, Tarn, </a:t>
            </a:r>
            <a:r>
              <a:rPr lang="nl-NL" b="1" dirty="0" err="1" smtClean="0"/>
              <a:t>Ariege</a:t>
            </a:r>
            <a:r>
              <a:rPr lang="nl-NL" b="1" dirty="0" smtClean="0"/>
              <a:t> </a:t>
            </a:r>
            <a:r>
              <a:rPr lang="nl-NL" b="1" dirty="0"/>
              <a:t>naar de Katholieke Kerk. </a:t>
            </a:r>
            <a:r>
              <a:rPr lang="nl-NL" dirty="0"/>
              <a:t>Het grondgebied van de </a:t>
            </a:r>
            <a:r>
              <a:rPr lang="nl-NL" dirty="0" err="1"/>
              <a:t>Trencavels</a:t>
            </a:r>
            <a:r>
              <a:rPr lang="nl-NL" dirty="0"/>
              <a:t> was voor het Franse koningshuis. De graaf behield een aantal landgoederen rond Toulouse, maar zijn stad werd onder toezicht geplaatst van koninklijke functionarissen en soldaten. In Toulouse en vijfentwintig andere vestingen werden de muren gesloopt en de grachten dichtgegooid. </a:t>
            </a:r>
          </a:p>
          <a:p>
            <a:r>
              <a:rPr lang="nl-NL" dirty="0"/>
              <a:t>Raymond moest schadevergoeding betalen aan de Katholieke Kerk. Zijn onderdanen moesten ketters opsporen en uitleveren aan de kerkelijke autoriteiten. Er werden premies uitgeloofd. </a:t>
            </a:r>
            <a:endParaRPr lang="nl-NL" dirty="0" smtClean="0"/>
          </a:p>
          <a:p>
            <a:r>
              <a:rPr lang="nl-NL" b="1" dirty="0" smtClean="0"/>
              <a:t>De</a:t>
            </a:r>
            <a:r>
              <a:rPr lang="nl-NL" b="1" dirty="0"/>
              <a:t> Inquisitie </a:t>
            </a:r>
            <a:r>
              <a:rPr lang="nl-NL" b="1" dirty="0" smtClean="0"/>
              <a:t>trok </a:t>
            </a:r>
            <a:r>
              <a:rPr lang="nl-NL" b="1" dirty="0"/>
              <a:t>naar de Languedoc</a:t>
            </a:r>
            <a:r>
              <a:rPr lang="nl-NL" dirty="0" smtClean="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453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Inquisitie</a:t>
            </a:r>
            <a:endParaRPr lang="en-GB" dirty="0"/>
          </a:p>
        </p:txBody>
      </p:sp>
      <p:sp>
        <p:nvSpPr>
          <p:cNvPr id="3" name="Tijdelijke aanduiding voor inhoud 2"/>
          <p:cNvSpPr>
            <a:spLocks noGrp="1"/>
          </p:cNvSpPr>
          <p:nvPr>
            <p:ph idx="1"/>
          </p:nvPr>
        </p:nvSpPr>
        <p:spPr/>
        <p:txBody>
          <a:bodyPr>
            <a:normAutofit fontScale="70000" lnSpcReduction="20000"/>
          </a:bodyPr>
          <a:lstStyle/>
          <a:p>
            <a:r>
              <a:rPr lang="nl-NL" dirty="0" smtClean="0"/>
              <a:t>De </a:t>
            </a:r>
            <a:r>
              <a:rPr lang="nl-NL" dirty="0"/>
              <a:t>kerkelijke </a:t>
            </a:r>
            <a:r>
              <a:rPr lang="nl-NL" dirty="0" smtClean="0"/>
              <a:t>inquisitie,  </a:t>
            </a:r>
            <a:r>
              <a:rPr lang="nl-NL" dirty="0"/>
              <a:t>zou de ketters aanwijzen en een passende straf opleggen, en dan zou de wereldlijke macht de opgelegde straf uitvoeren</a:t>
            </a:r>
            <a:r>
              <a:rPr lang="nl-NL" dirty="0" smtClean="0"/>
              <a:t>.</a:t>
            </a:r>
          </a:p>
          <a:p>
            <a:r>
              <a:rPr lang="nl-NL" dirty="0"/>
              <a:t>M</a:t>
            </a:r>
            <a:r>
              <a:rPr lang="nl-NL" dirty="0" smtClean="0"/>
              <a:t>onniken </a:t>
            </a:r>
            <a:r>
              <a:rPr lang="nl-NL" dirty="0"/>
              <a:t>of priesters die namens de kerk met de uitvoering van de inquisitie werden belast, </a:t>
            </a:r>
            <a:r>
              <a:rPr lang="nl-NL" dirty="0" smtClean="0"/>
              <a:t>stonden boven </a:t>
            </a:r>
            <a:r>
              <a:rPr lang="nl-NL" dirty="0"/>
              <a:t>de wereldlijke </a:t>
            </a:r>
            <a:r>
              <a:rPr lang="nl-NL" dirty="0" smtClean="0"/>
              <a:t>macht. </a:t>
            </a:r>
          </a:p>
          <a:p>
            <a:r>
              <a:rPr lang="nl-NL" dirty="0" smtClean="0"/>
              <a:t>Ze </a:t>
            </a:r>
            <a:r>
              <a:rPr lang="nl-NL" dirty="0"/>
              <a:t>hoefden dus </a:t>
            </a:r>
            <a:r>
              <a:rPr lang="nl-NL" b="1" dirty="0"/>
              <a:t>geen verantwoording af te leggen voor hun daden</a:t>
            </a:r>
            <a:r>
              <a:rPr lang="nl-NL" dirty="0"/>
              <a:t>, behalve dan aan God, en aan de bisschop in wiens diocees zij actief waren en opdracht tot inquisitoriale taken ontvingen</a:t>
            </a:r>
            <a:r>
              <a:rPr lang="nl-NL" dirty="0" smtClean="0"/>
              <a:t>..</a:t>
            </a:r>
            <a:r>
              <a:rPr lang="nl-NL" dirty="0"/>
              <a:t> </a:t>
            </a:r>
            <a:endParaRPr lang="nl-NL" dirty="0" smtClean="0"/>
          </a:p>
          <a:p>
            <a:r>
              <a:rPr lang="nl-NL" dirty="0"/>
              <a:t>In 1243 besloot paus </a:t>
            </a:r>
            <a:r>
              <a:rPr lang="nl-NL" dirty="0" err="1"/>
              <a:t>Innocentius</a:t>
            </a:r>
            <a:r>
              <a:rPr lang="nl-NL" dirty="0"/>
              <a:t> IV dat bij de verhoren van verdachten ook</a:t>
            </a:r>
            <a:r>
              <a:rPr lang="nl-NL" b="1" dirty="0"/>
              <a:t> marteling was toegestaan</a:t>
            </a:r>
            <a:r>
              <a:rPr lang="nl-NL" dirty="0" smtClean="0"/>
              <a:t>.</a:t>
            </a:r>
          </a:p>
          <a:p>
            <a:r>
              <a:rPr lang="nl-NL" dirty="0"/>
              <a:t>Hoofddoelstelling van de inquisitie was </a:t>
            </a:r>
            <a:r>
              <a:rPr lang="nl-NL" b="1" dirty="0"/>
              <a:t>echter niet om te straffen, maar om te bekeren</a:t>
            </a:r>
            <a:r>
              <a:rPr lang="nl-NL" dirty="0"/>
              <a:t>. Praktisch alle middelen werden aangewend om de verdwaalde schapen weer tot de kudde te doen </a:t>
            </a:r>
            <a:r>
              <a:rPr lang="nl-NL" dirty="0" smtClean="0"/>
              <a:t>terugkeren.</a:t>
            </a:r>
          </a:p>
          <a:p>
            <a:r>
              <a:rPr lang="nl-NL" dirty="0" smtClean="0"/>
              <a:t>1243-1244 strijd tegen het laatste </a:t>
            </a:r>
            <a:r>
              <a:rPr lang="nl-NL" dirty="0" err="1" smtClean="0"/>
              <a:t>Kathaarse</a:t>
            </a:r>
            <a:r>
              <a:rPr lang="nl-NL" dirty="0" smtClean="0"/>
              <a:t> bolwerk</a:t>
            </a:r>
            <a:endParaRPr lang="en-GB" dirty="0"/>
          </a:p>
          <a:p>
            <a:pPr marL="0"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99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256888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sz="3200" dirty="0" smtClean="0"/>
              <a:t/>
            </a:r>
            <a:br>
              <a:rPr lang="en-GB" sz="3200" dirty="0" smtClean="0"/>
            </a:br>
            <a:r>
              <a:rPr lang="en-GB" sz="3200" dirty="0"/>
              <a:t/>
            </a:r>
            <a:br>
              <a:rPr lang="en-GB" sz="3200" dirty="0"/>
            </a:br>
            <a:r>
              <a:rPr lang="en-GB" sz="3200" dirty="0" err="1" smtClean="0"/>
              <a:t>Derde</a:t>
            </a:r>
            <a:r>
              <a:rPr lang="en-GB" sz="3200" dirty="0" smtClean="0"/>
              <a:t> </a:t>
            </a:r>
            <a:r>
              <a:rPr lang="en-GB" sz="3200" dirty="0" err="1"/>
              <a:t>Albigenzische</a:t>
            </a:r>
            <a:r>
              <a:rPr lang="en-GB" sz="3200" dirty="0"/>
              <a:t> </a:t>
            </a:r>
            <a:r>
              <a:rPr lang="en-GB" sz="3200" dirty="0" err="1"/>
              <a:t>Kruistocht</a:t>
            </a:r>
            <a:r>
              <a:rPr lang="en-GB" sz="3200" dirty="0"/>
              <a:t> (1243-1244)</a:t>
            </a:r>
            <a:br>
              <a:rPr lang="en-GB" sz="3200" dirty="0"/>
            </a:br>
            <a:endParaRPr lang="en-GB" sz="3200" dirty="0"/>
          </a:p>
        </p:txBody>
      </p:sp>
      <p:sp>
        <p:nvSpPr>
          <p:cNvPr id="3" name="Tijdelijke aanduiding voor inhoud 2"/>
          <p:cNvSpPr>
            <a:spLocks noGrp="1"/>
          </p:cNvSpPr>
          <p:nvPr>
            <p:ph idx="1"/>
          </p:nvPr>
        </p:nvSpPr>
        <p:spPr/>
        <p:txBody>
          <a:bodyPr>
            <a:normAutofit fontScale="77500" lnSpcReduction="20000"/>
          </a:bodyPr>
          <a:lstStyle/>
          <a:p>
            <a:r>
              <a:rPr lang="nl-NL" dirty="0"/>
              <a:t>Het </a:t>
            </a:r>
            <a:r>
              <a:rPr lang="nl-NL" b="1" dirty="0"/>
              <a:t>kasteel van </a:t>
            </a:r>
            <a:r>
              <a:rPr lang="nl-NL" b="1" dirty="0" err="1" smtClean="0"/>
              <a:t>Montségur</a:t>
            </a:r>
            <a:r>
              <a:rPr lang="nl-NL" b="1" dirty="0"/>
              <a:t> </a:t>
            </a:r>
            <a:r>
              <a:rPr lang="nl-NL" dirty="0" smtClean="0"/>
              <a:t>had </a:t>
            </a:r>
            <a:r>
              <a:rPr lang="nl-NL" dirty="0"/>
              <a:t>zich in de 13e eeuw ontwikkeld tot een </a:t>
            </a:r>
            <a:r>
              <a:rPr lang="nl-NL" dirty="0" err="1"/>
              <a:t>kathaars</a:t>
            </a:r>
            <a:r>
              <a:rPr lang="nl-NL" dirty="0"/>
              <a:t> centrum. Het afgelegen bolwerk had nooit de aandacht van de kruisvaarders getrokken en was een van de laatste toevluchtsoorden van de katharen. </a:t>
            </a:r>
            <a:endParaRPr lang="nl-NL" dirty="0" smtClean="0"/>
          </a:p>
          <a:p>
            <a:r>
              <a:rPr lang="nl-NL" dirty="0" smtClean="0"/>
              <a:t>Nadat </a:t>
            </a:r>
            <a:r>
              <a:rPr lang="nl-NL" dirty="0"/>
              <a:t>twee inquisiteurs en hun staf in 1242 te </a:t>
            </a:r>
            <a:r>
              <a:rPr lang="nl-NL" dirty="0" err="1"/>
              <a:t>Avignonet</a:t>
            </a:r>
            <a:r>
              <a:rPr lang="nl-NL" dirty="0"/>
              <a:t> vermoord werden door de kasteelheer van </a:t>
            </a:r>
            <a:r>
              <a:rPr lang="nl-NL" dirty="0" err="1"/>
              <a:t>Montségur</a:t>
            </a:r>
            <a:r>
              <a:rPr lang="nl-NL" dirty="0"/>
              <a:t>, kwam er een nieuwe militaire campagne. </a:t>
            </a:r>
            <a:endParaRPr lang="nl-NL" dirty="0" smtClean="0"/>
          </a:p>
          <a:p>
            <a:r>
              <a:rPr lang="nl-NL" dirty="0" smtClean="0"/>
              <a:t>Van </a:t>
            </a:r>
            <a:r>
              <a:rPr lang="nl-NL" dirty="0"/>
              <a:t>mei 1243 tot maart </a:t>
            </a:r>
            <a:r>
              <a:rPr lang="nl-NL" dirty="0" smtClean="0"/>
              <a:t>1244 (9 maanden, </a:t>
            </a:r>
            <a:r>
              <a:rPr lang="nl-NL" dirty="0" err="1" smtClean="0"/>
              <a:t>katapults</a:t>
            </a:r>
            <a:r>
              <a:rPr lang="nl-NL" dirty="0" smtClean="0"/>
              <a:t> geen effect, lastig de omgeving af te grendelen.) </a:t>
            </a:r>
            <a:r>
              <a:rPr lang="nl-NL" dirty="0"/>
              <a:t>werden de 415 inwoners van </a:t>
            </a:r>
            <a:r>
              <a:rPr lang="nl-NL" dirty="0" err="1"/>
              <a:t>Montségur</a:t>
            </a:r>
            <a:r>
              <a:rPr lang="nl-NL" dirty="0"/>
              <a:t> belegerd door koninklijke troepen. Na de inname stierven ongeveer 200 </a:t>
            </a:r>
            <a:r>
              <a:rPr lang="nl-NL" dirty="0" err="1"/>
              <a:t>kathaarse</a:t>
            </a:r>
            <a:r>
              <a:rPr lang="nl-NL" dirty="0"/>
              <a:t> parfaits </a:t>
            </a:r>
            <a:r>
              <a:rPr lang="nl-NL" dirty="0" smtClean="0"/>
              <a:t>(vrijwillig) op </a:t>
            </a:r>
            <a:r>
              <a:rPr lang="nl-NL" dirty="0"/>
              <a:t>de brandstapel. </a:t>
            </a:r>
            <a:r>
              <a:rPr lang="nl-NL" b="1" dirty="0"/>
              <a:t>De burcht werd volledig afgebroken</a:t>
            </a:r>
            <a:r>
              <a:rPr lang="nl-NL" b="1" dirty="0" smtClean="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772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Montségur</a:t>
            </a:r>
            <a:r>
              <a:rPr lang="nl-NL" dirty="0" smtClean="0"/>
              <a:t> op 1216m hoogte</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3714" y="1600200"/>
            <a:ext cx="34165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41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 </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3175616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Een periode in de middeleeuwen (feodaal)</a:t>
            </a:r>
            <a:endParaRPr lang="en-GB" dirty="0"/>
          </a:p>
        </p:txBody>
      </p:sp>
      <p:sp>
        <p:nvSpPr>
          <p:cNvPr id="3" name="Tijdelijke aanduiding voor inhoud 2"/>
          <p:cNvSpPr>
            <a:spLocks noGrp="1"/>
          </p:cNvSpPr>
          <p:nvPr>
            <p:ph idx="1"/>
          </p:nvPr>
        </p:nvSpPr>
        <p:spPr/>
        <p:txBody>
          <a:bodyPr>
            <a:normAutofit fontScale="70000" lnSpcReduction="20000"/>
          </a:bodyPr>
          <a:lstStyle/>
          <a:p>
            <a:r>
              <a:rPr lang="nl-NL" b="1" dirty="0"/>
              <a:t>Feudaal systeem</a:t>
            </a:r>
            <a:r>
              <a:rPr lang="nl-NL" dirty="0"/>
              <a:t>. </a:t>
            </a:r>
            <a:r>
              <a:rPr lang="nl-NL" b="1" dirty="0"/>
              <a:t>Gelaagde</a:t>
            </a:r>
            <a:r>
              <a:rPr lang="nl-NL" dirty="0"/>
              <a:t> machts-, bestuurs- en samenlevingssysteem gebaseerd op een leenstelsel dat zich in grote delen van Europa ontwikkelde na de val van het West-Romeinse Rijk.</a:t>
            </a:r>
          </a:p>
          <a:p>
            <a:r>
              <a:rPr lang="nl-NL" dirty="0"/>
              <a:t>Leenmannen, ook wel </a:t>
            </a:r>
            <a:r>
              <a:rPr lang="nl-NL" b="1" dirty="0"/>
              <a:t>vazallen </a:t>
            </a:r>
            <a:r>
              <a:rPr lang="nl-NL" dirty="0"/>
              <a:t>genoemd, zwoeren trouw aan hun </a:t>
            </a:r>
            <a:r>
              <a:rPr lang="nl-NL" dirty="0" smtClean="0"/>
              <a:t>leenheer (koning), </a:t>
            </a:r>
            <a:r>
              <a:rPr lang="nl-NL" dirty="0"/>
              <a:t>in ruil voor het land dat zij mochten beheren gaven ze de koning goede raad en hielpen hem als er oorlog was. Een vazal is in engere zin een getrouwe van een koning, hoge edele of geestelijke in de middeleeuwen. </a:t>
            </a:r>
          </a:p>
          <a:p>
            <a:r>
              <a:rPr lang="nl-NL" dirty="0"/>
              <a:t>Verschijningen, visioenen, mirakels dagelijkse kost, boezemden </a:t>
            </a:r>
            <a:r>
              <a:rPr lang="nl-NL" b="1" dirty="0"/>
              <a:t>angst</a:t>
            </a:r>
            <a:r>
              <a:rPr lang="nl-NL" dirty="0"/>
              <a:t> in. </a:t>
            </a:r>
          </a:p>
          <a:p>
            <a:r>
              <a:rPr lang="nl-NL" b="1" dirty="0"/>
              <a:t>Levensverwachting kort. Hoop op beter leven in hiernamaals. </a:t>
            </a:r>
          </a:p>
          <a:p>
            <a:r>
              <a:rPr lang="nl-NL" b="1" dirty="0"/>
              <a:t>RK kerk: eeuwige zaligheid na de dood. Huidige leven enige kans op verlossing.</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898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600" dirty="0" smtClean="0"/>
              <a:t/>
            </a:r>
            <a:br>
              <a:rPr lang="nl-NL" sz="3600" dirty="0" smtClean="0"/>
            </a:br>
            <a:r>
              <a:rPr lang="nl-NL" sz="3600" dirty="0" smtClean="0"/>
              <a:t>4 x belegerd v.a. 1212, pas in 1243 overwonnen</a:t>
            </a:r>
            <a:endParaRPr lang="en-GB"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5" y="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977668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692696"/>
            <a:ext cx="8229600" cy="1143000"/>
          </a:xfrm>
        </p:spPr>
        <p:txBody>
          <a:bodyPr>
            <a:normAutofit fontScale="90000"/>
          </a:bodyPr>
          <a:lstStyle/>
          <a:p>
            <a:r>
              <a:rPr lang="nl-NL" dirty="0" smtClean="0"/>
              <a:t/>
            </a:r>
            <a:br>
              <a:rPr lang="nl-NL" dirty="0" smtClean="0"/>
            </a:br>
            <a:r>
              <a:rPr lang="nl-NL" dirty="0"/>
              <a:t>Kasteel </a:t>
            </a:r>
            <a:r>
              <a:rPr lang="nl-NL" dirty="0" err="1"/>
              <a:t>Queribus</a:t>
            </a:r>
            <a:r>
              <a:rPr lang="nl-NL" dirty="0"/>
              <a:t>, </a:t>
            </a:r>
            <a:r>
              <a:rPr lang="nl-NL" sz="3600" dirty="0"/>
              <a:t>na 3 weken belegering, als laatste ingenomen in </a:t>
            </a:r>
            <a:r>
              <a:rPr lang="nl-NL" sz="3600" dirty="0" smtClean="0"/>
              <a:t>1255</a:t>
            </a:r>
            <a:r>
              <a:rPr lang="nl-NL" sz="3600" dirty="0"/>
              <a:t/>
            </a:r>
            <a:br>
              <a:rPr lang="nl-NL" sz="3600" dirty="0"/>
            </a:br>
            <a:endParaRPr lang="en-GB"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3819792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p:txBody>
          <a:bodyPr/>
          <a:lstStyle/>
          <a:p>
            <a:endParaRPr lang="en-GB"/>
          </a:p>
        </p:txBody>
      </p:sp>
    </p:spTree>
    <p:extLst>
      <p:ext uri="{BB962C8B-B14F-4D97-AF65-F5344CB8AC3E}">
        <p14:creationId xmlns:p14="http://schemas.microsoft.com/office/powerpoint/2010/main" val="4078050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4764" y="1600200"/>
            <a:ext cx="33944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334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4764" y="1600200"/>
            <a:ext cx="33944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428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229600" cy="1152128"/>
          </a:xfrm>
        </p:spPr>
        <p:txBody>
          <a:bodyPr>
            <a:normAutofit/>
          </a:bodyPr>
          <a:lstStyle/>
          <a:p>
            <a:r>
              <a:rPr lang="nl-NL" dirty="0" smtClean="0"/>
              <a:t>     </a:t>
            </a:r>
            <a:r>
              <a:rPr lang="nl-NL" sz="3200" dirty="0" smtClean="0"/>
              <a:t>Résumé </a:t>
            </a:r>
            <a:r>
              <a:rPr lang="nl-NL" sz="3200" dirty="0" err="1" smtClean="0"/>
              <a:t>Albigensische</a:t>
            </a:r>
            <a:r>
              <a:rPr lang="nl-NL" sz="3200" dirty="0" smtClean="0"/>
              <a:t> Kruistochten</a:t>
            </a:r>
            <a:endParaRPr lang="en-GB" sz="3200" dirty="0"/>
          </a:p>
        </p:txBody>
      </p:sp>
      <p:sp>
        <p:nvSpPr>
          <p:cNvPr id="3" name="Tijdelijke aanduiding voor inhoud 2"/>
          <p:cNvSpPr>
            <a:spLocks noGrp="1"/>
          </p:cNvSpPr>
          <p:nvPr>
            <p:ph idx="1"/>
          </p:nvPr>
        </p:nvSpPr>
        <p:spPr>
          <a:xfrm>
            <a:off x="457200" y="1052736"/>
            <a:ext cx="8229600" cy="5616624"/>
          </a:xfrm>
        </p:spPr>
        <p:txBody>
          <a:bodyPr>
            <a:normAutofit/>
          </a:bodyPr>
          <a:lstStyle/>
          <a:p>
            <a:endParaRPr lang="en-GB" sz="2200" dirty="0" smtClean="0"/>
          </a:p>
          <a:p>
            <a:endParaRPr lang="en-GB" sz="2200" dirty="0"/>
          </a:p>
          <a:p>
            <a:pPr marL="0" indent="0">
              <a:buNone/>
            </a:pPr>
            <a:endParaRPr lang="nl-NL" sz="2200" dirty="0"/>
          </a:p>
          <a:p>
            <a:pPr marL="0" indent="0">
              <a:buNone/>
            </a:pPr>
            <a:endParaRPr lang="en-GB" sz="2200" dirty="0"/>
          </a:p>
          <a:p>
            <a:endParaRPr lang="en-GB" sz="2200" dirty="0" smtClean="0"/>
          </a:p>
          <a:p>
            <a:endParaRPr lang="en-GB" sz="2200" dirty="0"/>
          </a:p>
          <a:p>
            <a:endParaRPr lang="en-GB" sz="1900" dirty="0" smtClean="0"/>
          </a:p>
          <a:p>
            <a:endParaRPr lang="en-GB" sz="1900" dirty="0"/>
          </a:p>
          <a:p>
            <a:r>
              <a:rPr lang="en-GB" sz="1900" dirty="0" err="1" smtClean="0"/>
              <a:t>Eerste</a:t>
            </a:r>
            <a:r>
              <a:rPr lang="en-GB" sz="1900" dirty="0" smtClean="0"/>
              <a:t> </a:t>
            </a:r>
            <a:r>
              <a:rPr lang="en-GB" sz="1900" dirty="0" err="1"/>
              <a:t>Albigenzische</a:t>
            </a:r>
            <a:r>
              <a:rPr lang="en-GB" sz="1900" dirty="0"/>
              <a:t> </a:t>
            </a:r>
            <a:r>
              <a:rPr lang="en-GB" sz="1900" dirty="0" err="1"/>
              <a:t>Kruistocht</a:t>
            </a:r>
            <a:r>
              <a:rPr lang="en-GB" sz="1900" dirty="0"/>
              <a:t> (1209-1224)</a:t>
            </a:r>
          </a:p>
          <a:p>
            <a:r>
              <a:rPr lang="en-GB" sz="1900" dirty="0" err="1"/>
              <a:t>Tweede</a:t>
            </a:r>
            <a:r>
              <a:rPr lang="en-GB" sz="1900" dirty="0"/>
              <a:t> </a:t>
            </a:r>
            <a:r>
              <a:rPr lang="en-GB" sz="1900" dirty="0" err="1"/>
              <a:t>Albigenzische</a:t>
            </a:r>
            <a:r>
              <a:rPr lang="en-GB" sz="1900" dirty="0"/>
              <a:t> </a:t>
            </a:r>
            <a:r>
              <a:rPr lang="en-GB" sz="1900" dirty="0" err="1"/>
              <a:t>Kruistocht</a:t>
            </a:r>
            <a:r>
              <a:rPr lang="en-GB" sz="1900" dirty="0"/>
              <a:t> (1226-1229)</a:t>
            </a:r>
          </a:p>
          <a:p>
            <a:r>
              <a:rPr lang="en-GB" sz="1900" dirty="0" err="1"/>
              <a:t>Derde</a:t>
            </a:r>
            <a:r>
              <a:rPr lang="en-GB" sz="1900" dirty="0"/>
              <a:t> </a:t>
            </a:r>
            <a:r>
              <a:rPr lang="en-GB" sz="1900" dirty="0" err="1"/>
              <a:t>Albigenzische</a:t>
            </a:r>
            <a:r>
              <a:rPr lang="en-GB" sz="1900" dirty="0"/>
              <a:t> </a:t>
            </a:r>
            <a:r>
              <a:rPr lang="en-GB" sz="1900" dirty="0" err="1"/>
              <a:t>Kruistocht</a:t>
            </a:r>
            <a:r>
              <a:rPr lang="en-GB" sz="1900" dirty="0"/>
              <a:t> (</a:t>
            </a:r>
            <a:r>
              <a:rPr lang="en-GB" sz="1900" dirty="0" smtClean="0"/>
              <a:t>1243-1244)</a:t>
            </a:r>
            <a:endParaRPr lang="nl-NL" sz="1900" dirty="0"/>
          </a:p>
          <a:p>
            <a:r>
              <a:rPr lang="nl-NL" sz="1900" b="1" dirty="0"/>
              <a:t>3 politieke spelers: </a:t>
            </a:r>
            <a:r>
              <a:rPr lang="nl-NL" sz="1900" dirty="0"/>
              <a:t>Koning van Frankrijk, Graafschap Toulouse, Koning van Aragon</a:t>
            </a:r>
            <a:endParaRPr lang="en-GB" sz="1900" dirty="0"/>
          </a:p>
          <a:p>
            <a:pPr marL="0" indent="0">
              <a:buNone/>
            </a:pPr>
            <a:endParaRPr lang="nl-NL" sz="2200" dirty="0"/>
          </a:p>
          <a:p>
            <a:endParaRPr lang="nl-NL" dirty="0"/>
          </a:p>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7281"/>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069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Einde </a:t>
            </a:r>
            <a:r>
              <a:rPr lang="nl-NL" dirty="0" err="1" smtClean="0"/>
              <a:t>Katharisme</a:t>
            </a:r>
            <a:endParaRPr lang="en-GB" dirty="0"/>
          </a:p>
        </p:txBody>
      </p:sp>
      <p:sp>
        <p:nvSpPr>
          <p:cNvPr id="3" name="Tijdelijke aanduiding voor inhoud 2"/>
          <p:cNvSpPr>
            <a:spLocks noGrp="1"/>
          </p:cNvSpPr>
          <p:nvPr>
            <p:ph idx="1"/>
          </p:nvPr>
        </p:nvSpPr>
        <p:spPr/>
        <p:txBody>
          <a:bodyPr>
            <a:normAutofit fontScale="77500" lnSpcReduction="20000"/>
          </a:bodyPr>
          <a:lstStyle/>
          <a:p>
            <a:r>
              <a:rPr lang="nl-NL" dirty="0" smtClean="0"/>
              <a:t>1271 </a:t>
            </a:r>
            <a:r>
              <a:rPr lang="nl-NL" dirty="0"/>
              <a:t>graafschap </a:t>
            </a:r>
            <a:r>
              <a:rPr lang="nl-NL" dirty="0" smtClean="0"/>
              <a:t>Toulouse provincie </a:t>
            </a:r>
            <a:r>
              <a:rPr lang="nl-NL" dirty="0"/>
              <a:t>van Frankrijk</a:t>
            </a:r>
          </a:p>
          <a:p>
            <a:r>
              <a:rPr lang="nl-NL" b="1" dirty="0" err="1"/>
              <a:t>Katharisme</a:t>
            </a:r>
            <a:r>
              <a:rPr lang="nl-NL" dirty="0"/>
              <a:t> </a:t>
            </a:r>
            <a:r>
              <a:rPr lang="nl-NL" b="1" dirty="0"/>
              <a:t>ondergronds</a:t>
            </a:r>
            <a:r>
              <a:rPr lang="nl-NL" dirty="0"/>
              <a:t> (zie </a:t>
            </a:r>
            <a:r>
              <a:rPr lang="nl-NL" dirty="0" smtClean="0"/>
              <a:t>boek </a:t>
            </a:r>
            <a:r>
              <a:rPr lang="nl-NL" dirty="0" err="1" smtClean="0"/>
              <a:t>Montaillou</a:t>
            </a:r>
            <a:r>
              <a:rPr lang="nl-NL" dirty="0" smtClean="0"/>
              <a:t> </a:t>
            </a:r>
            <a:r>
              <a:rPr lang="nl-NL" dirty="0"/>
              <a:t>1294-1324). Laatste zaak in 1321. </a:t>
            </a:r>
            <a:endParaRPr lang="nl-NL" dirty="0" smtClean="0"/>
          </a:p>
          <a:p>
            <a:r>
              <a:rPr lang="nl-NL" dirty="0" smtClean="0"/>
              <a:t>In </a:t>
            </a:r>
            <a:r>
              <a:rPr lang="nl-NL" dirty="0"/>
              <a:t>Italië verdwenen na </a:t>
            </a:r>
            <a:r>
              <a:rPr lang="nl-NL" dirty="0" smtClean="0"/>
              <a:t>1412;  </a:t>
            </a:r>
            <a:r>
              <a:rPr lang="nl-NL" dirty="0"/>
              <a:t>in Bosnië </a:t>
            </a:r>
            <a:r>
              <a:rPr lang="nl-NL" dirty="0" smtClean="0"/>
              <a:t>na de </a:t>
            </a:r>
            <a:r>
              <a:rPr lang="nl-NL" dirty="0"/>
              <a:t>Ottomaanse invasie</a:t>
            </a:r>
            <a:r>
              <a:rPr lang="nl-NL" dirty="0" smtClean="0"/>
              <a:t>.</a:t>
            </a:r>
          </a:p>
          <a:p>
            <a:r>
              <a:rPr lang="nl-NL" dirty="0"/>
              <a:t>Met de </a:t>
            </a:r>
            <a:r>
              <a:rPr lang="nl-NL" b="1" dirty="0"/>
              <a:t>Vrede van de Pyreneeën in 1659 </a:t>
            </a:r>
            <a:r>
              <a:rPr lang="nl-NL" dirty="0"/>
              <a:t>kwam de grens tussen Frankrijk en Spanje een stuk zuidelijker te liggen, op de huidige locatie. Daarmee verloren de "zonen van Carcassonne" goeddeels hun belang</a:t>
            </a:r>
            <a:r>
              <a:rPr lang="nl-NL" dirty="0" smtClean="0"/>
              <a:t>.</a:t>
            </a:r>
          </a:p>
          <a:p>
            <a:r>
              <a:rPr lang="nl-NL" dirty="0" err="1" smtClean="0"/>
              <a:t>Queribus</a:t>
            </a:r>
            <a:r>
              <a:rPr lang="nl-NL" dirty="0" smtClean="0"/>
              <a:t>, </a:t>
            </a:r>
            <a:r>
              <a:rPr lang="nl-NL" dirty="0" err="1" smtClean="0"/>
              <a:t>Peyrepertuse</a:t>
            </a:r>
            <a:r>
              <a:rPr lang="nl-NL" dirty="0"/>
              <a:t>, </a:t>
            </a:r>
            <a:r>
              <a:rPr lang="nl-NL" dirty="0" err="1"/>
              <a:t>Puilaurens</a:t>
            </a:r>
            <a:r>
              <a:rPr lang="nl-NL" dirty="0"/>
              <a:t>, </a:t>
            </a:r>
            <a:r>
              <a:rPr lang="nl-NL" dirty="0" err="1"/>
              <a:t>Aguilar</a:t>
            </a:r>
            <a:r>
              <a:rPr lang="nl-NL" dirty="0"/>
              <a:t> en </a:t>
            </a:r>
            <a:r>
              <a:rPr lang="nl-NL" dirty="0" err="1"/>
              <a:t>Termes</a:t>
            </a:r>
            <a:r>
              <a:rPr lang="nl-NL" dirty="0"/>
              <a:t>. </a:t>
            </a:r>
            <a:r>
              <a:rPr lang="nl-NL" b="1" dirty="0"/>
              <a:t>De vijf kastelen </a:t>
            </a:r>
            <a:r>
              <a:rPr lang="nl-NL" dirty="0"/>
              <a:t>waren de buitenposten van de stad Carcassonne en samen dekten ze een deel van de zuidflank van Frankrijk.</a:t>
            </a:r>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102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Tijdelijke aanduiding voor inhoud 2"/>
          <p:cNvSpPr>
            <a:spLocks noGrp="1"/>
          </p:cNvSpPr>
          <p:nvPr>
            <p:ph idx="1"/>
          </p:nvPr>
        </p:nvSpPr>
        <p:spPr/>
        <p:txBody>
          <a:bodyPr/>
          <a:lstStyle/>
          <a:p>
            <a:pPr marL="0" indent="0" algn="ctr">
              <a:buNone/>
            </a:pPr>
            <a:r>
              <a:rPr lang="nl-NL" dirty="0" smtClean="0"/>
              <a:t>Einde</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2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57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Kathaar</a:t>
            </a:r>
            <a:r>
              <a:rPr lang="nl-NL" dirty="0" smtClean="0"/>
              <a:t> = Zuiver</a:t>
            </a:r>
            <a:endParaRPr lang="en-GB" dirty="0"/>
          </a:p>
        </p:txBody>
      </p:sp>
      <p:sp>
        <p:nvSpPr>
          <p:cNvPr id="3" name="Tijdelijke aanduiding voor inhoud 2"/>
          <p:cNvSpPr>
            <a:spLocks noGrp="1"/>
          </p:cNvSpPr>
          <p:nvPr>
            <p:ph idx="1"/>
          </p:nvPr>
        </p:nvSpPr>
        <p:spPr/>
        <p:txBody>
          <a:bodyPr>
            <a:normAutofit fontScale="85000" lnSpcReduction="10000"/>
          </a:bodyPr>
          <a:lstStyle/>
          <a:p>
            <a:r>
              <a:rPr lang="nl-NL" dirty="0"/>
              <a:t>De naam </a:t>
            </a:r>
            <a:r>
              <a:rPr lang="nl-NL" dirty="0" err="1"/>
              <a:t>Kathaar</a:t>
            </a:r>
            <a:r>
              <a:rPr lang="nl-NL" dirty="0"/>
              <a:t> is afgeleid van het </a:t>
            </a:r>
            <a:r>
              <a:rPr lang="nl-NL" b="1" dirty="0"/>
              <a:t>Griekse ‘</a:t>
            </a:r>
            <a:r>
              <a:rPr lang="nl-NL" b="1" dirty="0" err="1"/>
              <a:t>cátha</a:t>
            </a:r>
            <a:r>
              <a:rPr lang="nl-NL" dirty="0" err="1"/>
              <a:t>ros</a:t>
            </a:r>
            <a:r>
              <a:rPr lang="nl-NL" dirty="0"/>
              <a:t>’, hetgeen </a:t>
            </a:r>
            <a:r>
              <a:rPr lang="nl-NL" b="1" dirty="0"/>
              <a:t>‘zuiver’ </a:t>
            </a:r>
            <a:r>
              <a:rPr lang="nl-NL" dirty="0"/>
              <a:t>betekent. </a:t>
            </a:r>
            <a:r>
              <a:rPr lang="nl-NL" dirty="0" smtClean="0"/>
              <a:t>De Katharen noemden zichzelf de “vrienden van God”.</a:t>
            </a:r>
          </a:p>
          <a:p>
            <a:r>
              <a:rPr lang="nl-NL" dirty="0" smtClean="0"/>
              <a:t>Het woord </a:t>
            </a:r>
            <a:r>
              <a:rPr lang="nl-NL" dirty="0" err="1" smtClean="0"/>
              <a:t>Kathaar</a:t>
            </a:r>
            <a:r>
              <a:rPr lang="nl-NL" dirty="0" smtClean="0"/>
              <a:t> voor het eerst gebruikt in de 11</a:t>
            </a:r>
            <a:r>
              <a:rPr lang="nl-NL" baseline="30000" dirty="0" smtClean="0"/>
              <a:t>e</a:t>
            </a:r>
            <a:r>
              <a:rPr lang="nl-NL" dirty="0" smtClean="0"/>
              <a:t> eeuw (</a:t>
            </a:r>
            <a:r>
              <a:rPr lang="nl-NL" dirty="0"/>
              <a:t>groep christenen uit Duitsland die afweken van ‘de rechte </a:t>
            </a:r>
            <a:r>
              <a:rPr lang="nl-NL" dirty="0" smtClean="0"/>
              <a:t>leer’). </a:t>
            </a:r>
          </a:p>
          <a:p>
            <a:r>
              <a:rPr lang="nl-NL" dirty="0" smtClean="0"/>
              <a:t>De </a:t>
            </a:r>
            <a:r>
              <a:rPr lang="nl-NL" dirty="0"/>
              <a:t>naam </a:t>
            </a:r>
            <a:r>
              <a:rPr lang="nl-NL" b="1" dirty="0" err="1"/>
              <a:t>Albigenzen</a:t>
            </a:r>
            <a:r>
              <a:rPr lang="nl-NL" dirty="0"/>
              <a:t> werd hun gegeven door de </a:t>
            </a:r>
            <a:r>
              <a:rPr lang="nl-NL" dirty="0" smtClean="0"/>
              <a:t>RK-kerk</a:t>
            </a:r>
            <a:r>
              <a:rPr lang="nl-NL" dirty="0"/>
              <a:t>, die deze naam aan alle zogenaamde ketterse bewegingen in Aquitanië gaf. </a:t>
            </a:r>
            <a:endParaRPr lang="nl-NL" dirty="0" smtClean="0"/>
          </a:p>
          <a:p>
            <a:r>
              <a:rPr lang="nl-NL" dirty="0" smtClean="0"/>
              <a:t>In </a:t>
            </a:r>
            <a:r>
              <a:rPr lang="nl-NL" dirty="0"/>
              <a:t>Engeland </a:t>
            </a:r>
            <a:r>
              <a:rPr lang="nl-NL" dirty="0" smtClean="0"/>
              <a:t>werden ketters ook </a:t>
            </a:r>
            <a:r>
              <a:rPr lang="nl-NL" dirty="0" err="1"/>
              <a:t>Albigen­ses</a:t>
            </a:r>
            <a:r>
              <a:rPr lang="nl-NL" dirty="0"/>
              <a:t> genoemd.</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809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426170"/>
          </a:xfrm>
        </p:spPr>
        <p:txBody>
          <a:bodyPr>
            <a:normAutofit fontScale="90000"/>
          </a:bodyPr>
          <a:lstStyle/>
          <a:p>
            <a:r>
              <a:rPr lang="nl-NL" sz="2000" dirty="0" smtClean="0"/>
              <a:t>Katharen</a:t>
            </a:r>
            <a:br>
              <a:rPr lang="nl-NL" sz="2000" dirty="0" smtClean="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2000" dirty="0" smtClean="0"/>
              <a:t/>
            </a:r>
            <a:br>
              <a:rPr lang="nl-NL" sz="2000" dirty="0" smtClean="0"/>
            </a:br>
            <a:r>
              <a:rPr lang="nl-NL" sz="2000" dirty="0"/>
              <a:t/>
            </a:r>
            <a:br>
              <a:rPr lang="nl-NL" sz="2000" dirty="0"/>
            </a:br>
            <a:r>
              <a:rPr lang="nl-NL" sz="4000" dirty="0"/>
              <a:t/>
            </a:r>
            <a:br>
              <a:rPr lang="nl-NL" sz="4000" dirty="0"/>
            </a:br>
            <a:r>
              <a:rPr lang="nl-NL" sz="2000" dirty="0"/>
              <a:t> </a:t>
            </a:r>
            <a:r>
              <a:rPr lang="nl-NL" sz="2000" dirty="0" smtClean="0"/>
              <a:t/>
            </a:r>
            <a:br>
              <a:rPr lang="nl-NL" sz="2000" dirty="0" smtClean="0"/>
            </a:br>
            <a:r>
              <a:rPr lang="nl-NL" sz="2000" dirty="0"/>
              <a:t/>
            </a:r>
            <a:br>
              <a:rPr lang="nl-NL" sz="2000" dirty="0"/>
            </a:br>
            <a:r>
              <a:rPr lang="nl-NL" sz="2000" dirty="0"/>
              <a:t/>
            </a:r>
            <a:br>
              <a:rPr lang="nl-NL" sz="2000" dirty="0"/>
            </a:br>
            <a:r>
              <a:rPr lang="nl-NL" sz="2000" dirty="0" smtClean="0"/>
              <a:t/>
            </a:r>
            <a:br>
              <a:rPr lang="nl-NL" sz="2000" dirty="0" smtClean="0"/>
            </a:br>
            <a:r>
              <a:rPr lang="nl-NL" sz="2000" dirty="0"/>
              <a:t/>
            </a:r>
            <a:br>
              <a:rPr lang="nl-NL" sz="2000" dirty="0"/>
            </a:br>
            <a:endParaRPr lang="en-GB" sz="2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4680520" cy="313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5796136" y="2420888"/>
            <a:ext cx="2952328" cy="3096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rgbClr val="5F6060"/>
                </a:solidFill>
                <a:latin typeface="Open Sans"/>
              </a:rPr>
              <a:t>Kathaarse</a:t>
            </a:r>
            <a:r>
              <a:rPr lang="nl-NL" dirty="0">
                <a:solidFill>
                  <a:srgbClr val="5F6060"/>
                </a:solidFill>
                <a:latin typeface="Open Sans"/>
              </a:rPr>
              <a:t> overtuigingen werden afgeleid van de </a:t>
            </a:r>
            <a:r>
              <a:rPr lang="nl-NL" b="1" dirty="0">
                <a:solidFill>
                  <a:srgbClr val="5F6060"/>
                </a:solidFill>
                <a:latin typeface="Open Sans"/>
              </a:rPr>
              <a:t>Perzische religie </a:t>
            </a:r>
            <a:r>
              <a:rPr lang="nl-NL" dirty="0">
                <a:solidFill>
                  <a:srgbClr val="5F6060"/>
                </a:solidFill>
                <a:latin typeface="Open Sans"/>
              </a:rPr>
              <a:t>van het Manicheïsme, maar ook rechtstreeks van een andere, eerdere </a:t>
            </a:r>
            <a:r>
              <a:rPr lang="nl-NL" b="1" dirty="0">
                <a:solidFill>
                  <a:srgbClr val="5F6060"/>
                </a:solidFill>
                <a:latin typeface="Open Sans"/>
              </a:rPr>
              <a:t>religieuze sekte uit Bulgarije, bekend als de </a:t>
            </a:r>
            <a:r>
              <a:rPr lang="nl-NL" b="1" dirty="0" err="1">
                <a:solidFill>
                  <a:srgbClr val="5F6060"/>
                </a:solidFill>
                <a:latin typeface="Open Sans"/>
              </a:rPr>
              <a:t>Bogomils</a:t>
            </a:r>
            <a:r>
              <a:rPr lang="nl-NL" b="1" dirty="0">
                <a:solidFill>
                  <a:srgbClr val="5F6060"/>
                </a:solidFill>
                <a:latin typeface="Open Sans"/>
              </a:rPr>
              <a:t> </a:t>
            </a:r>
            <a:r>
              <a:rPr lang="nl-NL" dirty="0">
                <a:solidFill>
                  <a:srgbClr val="5F6060"/>
                </a:solidFill>
                <a:latin typeface="Open Sans"/>
              </a:rPr>
              <a:t>die Manicheïsme met het christendom mengde.</a:t>
            </a:r>
            <a:endParaRPr lang="en-GB"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955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143000"/>
          </a:xfrm>
        </p:spPr>
        <p:txBody>
          <a:bodyPr>
            <a:normAutofit fontScale="90000"/>
          </a:bodyPr>
          <a:lstStyle/>
          <a:p>
            <a:r>
              <a:rPr lang="en-GB" b="1" dirty="0" err="1"/>
              <a:t>Tegen</a:t>
            </a:r>
            <a:r>
              <a:rPr lang="en-GB" b="1" dirty="0"/>
              <a:t> de Rooms-</a:t>
            </a:r>
            <a:r>
              <a:rPr lang="en-GB" b="1" dirty="0" err="1"/>
              <a:t>Katholieke</a:t>
            </a:r>
            <a:r>
              <a:rPr lang="en-GB" b="1" dirty="0"/>
              <a:t> </a:t>
            </a:r>
            <a:r>
              <a:rPr lang="en-GB" b="1" dirty="0" err="1"/>
              <a:t>Kerk</a:t>
            </a:r>
            <a:r>
              <a:rPr lang="en-GB" b="1" dirty="0"/>
              <a:t/>
            </a:r>
            <a:br>
              <a:rPr lang="en-GB" b="1" dirty="0"/>
            </a:br>
            <a:endParaRPr lang="en-GB" dirty="0"/>
          </a:p>
        </p:txBody>
      </p:sp>
      <p:sp>
        <p:nvSpPr>
          <p:cNvPr id="3" name="Tijdelijke aanduiding voor inhoud 2"/>
          <p:cNvSpPr>
            <a:spLocks noGrp="1"/>
          </p:cNvSpPr>
          <p:nvPr>
            <p:ph idx="1"/>
          </p:nvPr>
        </p:nvSpPr>
        <p:spPr>
          <a:xfrm>
            <a:off x="611560" y="836712"/>
            <a:ext cx="8229600" cy="6021288"/>
          </a:xfrm>
        </p:spPr>
        <p:txBody>
          <a:bodyPr>
            <a:noAutofit/>
          </a:bodyPr>
          <a:lstStyle/>
          <a:p>
            <a:r>
              <a:rPr lang="nl-NL" sz="1600" dirty="0"/>
              <a:t>D</a:t>
            </a:r>
            <a:r>
              <a:rPr lang="nl-NL" sz="1600" dirty="0" smtClean="0"/>
              <a:t>eze </a:t>
            </a:r>
            <a:r>
              <a:rPr lang="nl-NL" sz="1600" dirty="0"/>
              <a:t>kerk </a:t>
            </a:r>
            <a:r>
              <a:rPr lang="nl-NL" sz="1600" dirty="0" smtClean="0"/>
              <a:t>streefde te </a:t>
            </a:r>
            <a:r>
              <a:rPr lang="nl-NL" sz="1600" dirty="0"/>
              <a:t>veel naar macht en rijkdom </a:t>
            </a:r>
            <a:r>
              <a:rPr lang="nl-NL" sz="1600" dirty="0" smtClean="0"/>
              <a:t> </a:t>
            </a:r>
            <a:r>
              <a:rPr lang="nl-NL" sz="1600" dirty="0"/>
              <a:t>in plaats van naar spiritualiteit, met als </a:t>
            </a:r>
            <a:r>
              <a:rPr lang="nl-NL" sz="1600" dirty="0" smtClean="0"/>
              <a:t>gevolg </a:t>
            </a:r>
            <a:r>
              <a:rPr lang="nl-NL" sz="1600" dirty="0"/>
              <a:t>politieke inmengingen, de </a:t>
            </a:r>
            <a:r>
              <a:rPr lang="nl-NL" sz="1600" b="1" dirty="0" smtClean="0"/>
              <a:t>kruistochten</a:t>
            </a:r>
            <a:r>
              <a:rPr lang="nl-NL" sz="1600" dirty="0" smtClean="0"/>
              <a:t>,  </a:t>
            </a:r>
            <a:r>
              <a:rPr lang="nl-NL" sz="1600" b="1" dirty="0" smtClean="0"/>
              <a:t>kostbare kerkgebouwen</a:t>
            </a:r>
            <a:r>
              <a:rPr lang="nl-NL" sz="1600" dirty="0"/>
              <a:t>.</a:t>
            </a:r>
            <a:endParaRPr lang="nl-NL" sz="1600" dirty="0" smtClean="0"/>
          </a:p>
          <a:p>
            <a:r>
              <a:rPr lang="nl-NL" sz="1600" dirty="0" smtClean="0"/>
              <a:t>Katharen </a:t>
            </a:r>
            <a:r>
              <a:rPr lang="nl-NL" sz="1600" dirty="0"/>
              <a:t>onderwierpen zich niet aan veel katholieke tradities die volgens hen toch </a:t>
            </a:r>
            <a:r>
              <a:rPr lang="nl-NL" sz="1600" b="1" dirty="0"/>
              <a:t>geen verlossing</a:t>
            </a:r>
            <a:r>
              <a:rPr lang="nl-NL" sz="1600" dirty="0"/>
              <a:t> zouden brengen:</a:t>
            </a:r>
          </a:p>
          <a:p>
            <a:r>
              <a:rPr lang="nl-NL" sz="1600" b="1" dirty="0" smtClean="0"/>
              <a:t>Doopsel</a:t>
            </a:r>
            <a:r>
              <a:rPr lang="nl-NL" sz="1600" dirty="0" smtClean="0"/>
              <a:t>: Dopen </a:t>
            </a:r>
            <a:r>
              <a:rPr lang="nl-NL" sz="1600" dirty="0"/>
              <a:t>met water </a:t>
            </a:r>
            <a:r>
              <a:rPr lang="nl-NL" sz="1600" dirty="0" smtClean="0"/>
              <a:t>werd afgewezen, </a:t>
            </a:r>
            <a:r>
              <a:rPr lang="nl-NL" sz="1600" dirty="0"/>
              <a:t>want Jezus had geleerd te dopen met handoplegging. Kinderen konden niet gedoopt worden, omdat ze er de betekenis niet van begrepen.</a:t>
            </a:r>
          </a:p>
          <a:p>
            <a:r>
              <a:rPr lang="nl-NL" sz="1600" b="1" dirty="0"/>
              <a:t>Huwelijk</a:t>
            </a:r>
            <a:r>
              <a:rPr lang="nl-NL" sz="1600" dirty="0"/>
              <a:t>: Huwen betekende geslachtsgemeenschap; alleen een huwelijk met God ontsnapte aan de zonde.</a:t>
            </a:r>
          </a:p>
          <a:p>
            <a:r>
              <a:rPr lang="nl-NL" sz="1600" b="1" dirty="0"/>
              <a:t>Eucharistie:</a:t>
            </a:r>
            <a:r>
              <a:rPr lang="nl-NL" sz="1600" dirty="0"/>
              <a:t> N</a:t>
            </a:r>
            <a:r>
              <a:rPr lang="nl-NL" sz="1600" dirty="0" smtClean="0"/>
              <a:t>iet </a:t>
            </a:r>
            <a:r>
              <a:rPr lang="nl-NL" sz="1600" dirty="0"/>
              <a:t>door Jezus ingesteld; de katharen braken ook het brood en dronken de wijn, maar zouden nooit zeggen dat het brood en de wijn het lichaam en bloed van Christus waren.</a:t>
            </a:r>
          </a:p>
          <a:p>
            <a:r>
              <a:rPr lang="nl-NL" sz="1600" b="1" dirty="0"/>
              <a:t>Priesterschap: </a:t>
            </a:r>
            <a:r>
              <a:rPr lang="nl-NL" sz="1600" dirty="0"/>
              <a:t>De katharen kenden </a:t>
            </a:r>
            <a:r>
              <a:rPr lang="nl-NL" sz="1600" b="1" dirty="0"/>
              <a:t>geen autoriteit boven </a:t>
            </a:r>
            <a:r>
              <a:rPr lang="nl-NL" sz="1600" dirty="0"/>
              <a:t>hun eigen spirituele ervaringen van de Heilige Geest. </a:t>
            </a:r>
            <a:r>
              <a:rPr lang="nl-NL" sz="1600" b="1" dirty="0"/>
              <a:t>Een middelaar </a:t>
            </a:r>
            <a:r>
              <a:rPr lang="nl-NL" sz="1600" b="1" dirty="0" smtClean="0"/>
              <a:t> (priester) tussen </a:t>
            </a:r>
            <a:r>
              <a:rPr lang="nl-NL" sz="1600" b="1" dirty="0"/>
              <a:t>god en de mens werd verworpen. </a:t>
            </a:r>
            <a:r>
              <a:rPr lang="nl-NL" sz="1600" dirty="0"/>
              <a:t>Door hun schandelijk gedrag konden de katholieke priesters nooit dezelfde morele status verwerven als de </a:t>
            </a:r>
            <a:r>
              <a:rPr lang="nl-NL" sz="1600" dirty="0" err="1"/>
              <a:t>kathaarse</a:t>
            </a:r>
            <a:r>
              <a:rPr lang="nl-NL" sz="1600" dirty="0"/>
              <a:t> geestelijken.</a:t>
            </a:r>
          </a:p>
          <a:p>
            <a:r>
              <a:rPr lang="nl-NL" sz="1600" b="1" dirty="0"/>
              <a:t>Kruisen</a:t>
            </a:r>
            <a:r>
              <a:rPr lang="nl-NL" sz="1600" dirty="0"/>
              <a:t> en religieuze beelden: Deze waren gemaakt van aardse materialen en zouden uitgroeien tot </a:t>
            </a:r>
            <a:r>
              <a:rPr lang="nl-NL" sz="1600" b="1" dirty="0"/>
              <a:t>afgoden</a:t>
            </a:r>
            <a:r>
              <a:rPr lang="nl-NL" sz="1600" dirty="0"/>
              <a:t>. Ook het vereren van heiligen en overledenen kon niet door de beugel.</a:t>
            </a:r>
          </a:p>
          <a:p>
            <a:r>
              <a:rPr lang="nl-NL" sz="1600" dirty="0"/>
              <a:t>Cultusplaatsen overbodig: Kerk is een spirituele realiteit en </a:t>
            </a:r>
            <a:r>
              <a:rPr lang="nl-NL" sz="1600" b="1" dirty="0"/>
              <a:t>geen opeenstapeling van </a:t>
            </a:r>
            <a:r>
              <a:rPr lang="nl-NL" sz="1600" b="1" dirty="0" smtClean="0"/>
              <a:t>stenen</a:t>
            </a:r>
          </a:p>
          <a:p>
            <a:r>
              <a:rPr lang="nl-NL" sz="1600" b="1" dirty="0" smtClean="0"/>
              <a:t>Samengevat: Tegenstelling tussen woord  en daad RK Kerk.</a:t>
            </a:r>
            <a:endParaRPr lang="nl-NL" sz="1600" b="1" dirty="0"/>
          </a:p>
          <a:p>
            <a:endParaRPr lang="en-GB"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29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lstStyle/>
          <a:p>
            <a:r>
              <a:rPr lang="nl-NL" dirty="0" smtClean="0"/>
              <a:t>Religie Katharen</a:t>
            </a:r>
            <a:endParaRPr lang="en-GB" dirty="0"/>
          </a:p>
        </p:txBody>
      </p:sp>
      <p:sp>
        <p:nvSpPr>
          <p:cNvPr id="3" name="Tijdelijke aanduiding voor inhoud 2"/>
          <p:cNvSpPr>
            <a:spLocks noGrp="1"/>
          </p:cNvSpPr>
          <p:nvPr>
            <p:ph idx="1"/>
          </p:nvPr>
        </p:nvSpPr>
        <p:spPr>
          <a:xfrm>
            <a:off x="457200" y="1124744"/>
            <a:ext cx="8229600" cy="5616624"/>
          </a:xfrm>
        </p:spPr>
        <p:txBody>
          <a:bodyPr>
            <a:noAutofit/>
          </a:bodyPr>
          <a:lstStyle/>
          <a:p>
            <a:r>
              <a:rPr lang="nl-NL" sz="1600" dirty="0"/>
              <a:t>Goed (= God) en Kwaad zijn afzonderlijke en aan elkaar tegengestelde entiteiten. </a:t>
            </a:r>
            <a:r>
              <a:rPr lang="nl-NL" sz="1600" b="1" dirty="0"/>
              <a:t>Het Kwaad is aanwezig in de wereld, maar kan niet afgeleid worden uit God.</a:t>
            </a:r>
            <a:r>
              <a:rPr lang="nl-NL" sz="1600" dirty="0"/>
              <a:t> Deze is immers oneindig Goed en kan nooit het Kwaad in de wereld hebben gebracht</a:t>
            </a:r>
          </a:p>
          <a:p>
            <a:r>
              <a:rPr lang="nl-NL" sz="1600" dirty="0" smtClean="0"/>
              <a:t>Eiste </a:t>
            </a:r>
            <a:r>
              <a:rPr lang="nl-NL" sz="1600" dirty="0"/>
              <a:t>een grote zuiverheid van zijn volgelingen. Op aarde was er een onzuivere vermenging van Goed en Kwaad. </a:t>
            </a:r>
            <a:r>
              <a:rPr lang="nl-NL" sz="1600" b="1" dirty="0"/>
              <a:t>De menselijke zielen kwamen van God, de lichamen van Satan. </a:t>
            </a:r>
            <a:r>
              <a:rPr lang="nl-NL" sz="1600" dirty="0"/>
              <a:t>De katharen wilden </a:t>
            </a:r>
            <a:r>
              <a:rPr lang="nl-NL" sz="1600" b="1" dirty="0"/>
              <a:t>het Goede opnieuw volledig scheiden van het Kwade</a:t>
            </a:r>
            <a:r>
              <a:rPr lang="nl-NL" sz="1600" dirty="0"/>
              <a:t>. Om hun engelenziel te laten terugkeren naar de hemel was het nodig om doordrongen te zijn van de Heilige </a:t>
            </a:r>
            <a:r>
              <a:rPr lang="nl-NL" sz="1600" dirty="0" smtClean="0"/>
              <a:t>Geest, via een </a:t>
            </a:r>
            <a:r>
              <a:rPr lang="nl-NL" sz="1600" b="1" dirty="0" smtClean="0"/>
              <a:t>proces van innerlijke transformatie.</a:t>
            </a:r>
          </a:p>
          <a:p>
            <a:r>
              <a:rPr lang="nl-NL" sz="1600" dirty="0"/>
              <a:t>De </a:t>
            </a:r>
            <a:r>
              <a:rPr lang="nl-NL" sz="1600" b="1" i="1" dirty="0"/>
              <a:t>parfaits</a:t>
            </a:r>
            <a:r>
              <a:rPr lang="nl-NL" sz="1600" dirty="0"/>
              <a:t> (‘vervolmaakten’) waren de </a:t>
            </a:r>
            <a:r>
              <a:rPr lang="nl-NL" sz="1600" b="1" dirty="0" err="1"/>
              <a:t>kathaarse</a:t>
            </a:r>
            <a:r>
              <a:rPr lang="nl-NL" sz="1600" b="1" dirty="0"/>
              <a:t> geestelijken</a:t>
            </a:r>
            <a:r>
              <a:rPr lang="nl-NL" sz="1600" dirty="0"/>
              <a:t>, zowel mannen als vrouwen. Zij waren vervolmaakt in de </a:t>
            </a:r>
            <a:r>
              <a:rPr lang="nl-NL" sz="1600" dirty="0" err="1"/>
              <a:t>kathaarse</a:t>
            </a:r>
            <a:r>
              <a:rPr lang="nl-NL" sz="1600" dirty="0"/>
              <a:t> leer, hadden het </a:t>
            </a:r>
            <a:r>
              <a:rPr lang="nl-NL" sz="1600" b="1" dirty="0" err="1"/>
              <a:t>consolamentum</a:t>
            </a:r>
            <a:r>
              <a:rPr lang="nl-NL" sz="1600" dirty="0"/>
              <a:t> ontvangen en waren dragers van de Heilige </a:t>
            </a:r>
            <a:r>
              <a:rPr lang="nl-NL" sz="1600" dirty="0" smtClean="0"/>
              <a:t>Geest</a:t>
            </a:r>
            <a:r>
              <a:rPr lang="nl-NL" sz="1600" dirty="0"/>
              <a:t>.</a:t>
            </a:r>
            <a:endParaRPr lang="nl-NL" sz="1600" dirty="0" smtClean="0"/>
          </a:p>
          <a:p>
            <a:r>
              <a:rPr lang="nl-NL" sz="1600" dirty="0"/>
              <a:t>Het was een vorm van </a:t>
            </a:r>
            <a:r>
              <a:rPr lang="nl-NL" sz="1600" b="1" dirty="0"/>
              <a:t>inwijding in de Heilige Geest </a:t>
            </a:r>
            <a:r>
              <a:rPr lang="nl-NL" sz="1600" dirty="0"/>
              <a:t>en gebeurde door </a:t>
            </a:r>
            <a:r>
              <a:rPr lang="nl-NL" sz="1600" b="1" dirty="0"/>
              <a:t>handoplegging. </a:t>
            </a:r>
            <a:r>
              <a:rPr lang="nl-NL" sz="1600" dirty="0"/>
              <a:t>Hierdoor werd de goddelijke geest in de mens in contact gebracht met de Heilige Geest, waardoor de mens in staat werd zijn goddelijke oorsprong te ervaren. Na het </a:t>
            </a:r>
            <a:r>
              <a:rPr lang="nl-NL" sz="1600" b="1" i="1" dirty="0" err="1"/>
              <a:t>consolamentum</a:t>
            </a:r>
            <a:r>
              <a:rPr lang="nl-NL" sz="1600" b="1" dirty="0"/>
              <a:t> </a:t>
            </a:r>
            <a:r>
              <a:rPr lang="nl-NL" sz="1600" dirty="0"/>
              <a:t>moest hij leven volgens een strikte regel. </a:t>
            </a:r>
            <a:endParaRPr lang="nl-NL" sz="1600" dirty="0" smtClean="0"/>
          </a:p>
          <a:p>
            <a:r>
              <a:rPr lang="nl-NL" sz="1600" dirty="0"/>
              <a:t>Hij beoefende het </a:t>
            </a:r>
            <a:r>
              <a:rPr lang="nl-NL" sz="1600" b="1" dirty="0" err="1"/>
              <a:t>endura</a:t>
            </a:r>
            <a:r>
              <a:rPr lang="nl-NL" sz="1600" dirty="0"/>
              <a:t>, een vrijwillig proces van neutralisatie van alles wat hem aan het aardse leven bindt, teneinde zijn ziel te laten ontwaken en opgroeien</a:t>
            </a:r>
            <a:r>
              <a:rPr lang="nl-NL" sz="1600" dirty="0" smtClean="0"/>
              <a:t>.</a:t>
            </a:r>
            <a:endParaRPr lang="nl-NL" sz="1600" dirty="0"/>
          </a:p>
          <a:p>
            <a:r>
              <a:rPr lang="nl-NL" sz="1600" dirty="0" smtClean="0"/>
              <a:t>Verbod </a:t>
            </a:r>
            <a:r>
              <a:rPr lang="nl-NL" sz="1600" dirty="0"/>
              <a:t>om dierlijk voedsel te eten en het gebod om een evangelische moraal te beoefenen: verbod om te vloeken, te liegen en te doden. Het </a:t>
            </a:r>
            <a:r>
              <a:rPr lang="nl-NL" sz="1600" dirty="0" err="1"/>
              <a:t>consolamentum</a:t>
            </a:r>
            <a:r>
              <a:rPr lang="nl-NL" sz="1600" dirty="0"/>
              <a:t> kon pas ontvangen worden op volwassen leeftijd; de Katharen meenden dat dit bewust moest gebeuren, in alle vrijwilligheid. </a:t>
            </a:r>
            <a:r>
              <a:rPr lang="nl-NL" sz="1600" b="1" dirty="0"/>
              <a:t>Voor degenen die aldus waren gereinigd, zou de dood een verlossing van de materie teweegbrengen</a:t>
            </a:r>
            <a:r>
              <a:rPr lang="nl-NL" sz="1600" dirty="0" smtClean="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972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692696"/>
          </a:xfrm>
        </p:spPr>
        <p:txBody>
          <a:bodyPr>
            <a:normAutofit/>
          </a:bodyPr>
          <a:lstStyle/>
          <a:p>
            <a:r>
              <a:rPr lang="nl-NL" sz="2400" dirty="0" smtClean="0"/>
              <a:t>Godsdienst or mystieke beweging?</a:t>
            </a:r>
            <a:endParaRPr lang="en-GB" sz="2400" dirty="0"/>
          </a:p>
        </p:txBody>
      </p:sp>
      <p:sp>
        <p:nvSpPr>
          <p:cNvPr id="3" name="Tijdelijke aanduiding voor inhoud 2"/>
          <p:cNvSpPr>
            <a:spLocks noGrp="1"/>
          </p:cNvSpPr>
          <p:nvPr>
            <p:ph idx="1"/>
          </p:nvPr>
        </p:nvSpPr>
        <p:spPr>
          <a:xfrm>
            <a:off x="395536" y="548680"/>
            <a:ext cx="8229600" cy="6309320"/>
          </a:xfrm>
        </p:spPr>
        <p:txBody>
          <a:bodyPr>
            <a:normAutofit fontScale="25000" lnSpcReduction="20000"/>
          </a:bodyPr>
          <a:lstStyle/>
          <a:p>
            <a:r>
              <a:rPr lang="nl-NL" sz="6400" dirty="0"/>
              <a:t>Katharen geloven in </a:t>
            </a:r>
            <a:r>
              <a:rPr lang="nl-NL" sz="6400" b="1" dirty="0"/>
              <a:t>strak dualisme van goed en kwaad</a:t>
            </a:r>
            <a:r>
              <a:rPr lang="nl-NL" sz="6400" dirty="0" smtClean="0"/>
              <a:t>.</a:t>
            </a:r>
          </a:p>
          <a:p>
            <a:r>
              <a:rPr lang="nl-NL" sz="6400" dirty="0" smtClean="0"/>
              <a:t>God </a:t>
            </a:r>
            <a:r>
              <a:rPr lang="nl-NL" sz="6400" dirty="0"/>
              <a:t>houdt zich niet bezig met deze wereld waarvan Satan de prins is. God is ergens anders. </a:t>
            </a:r>
            <a:r>
              <a:rPr lang="nl-NL" sz="6400" dirty="0" smtClean="0"/>
              <a:t>Slechte wereld niet het werk van een goede God. </a:t>
            </a:r>
            <a:r>
              <a:rPr lang="nl-NL" sz="6400" b="1" dirty="0" smtClean="0"/>
              <a:t>De hel </a:t>
            </a:r>
            <a:r>
              <a:rPr lang="nl-NL" sz="6400" b="1" dirty="0"/>
              <a:t>bestaat </a:t>
            </a:r>
            <a:r>
              <a:rPr lang="nl-NL" sz="6400" b="1" dirty="0" smtClean="0"/>
              <a:t>alleen op aarde</a:t>
            </a:r>
            <a:r>
              <a:rPr lang="nl-NL" sz="6400" dirty="0" smtClean="0"/>
              <a:t>.</a:t>
            </a:r>
          </a:p>
          <a:p>
            <a:r>
              <a:rPr lang="nl-NL" sz="6400" dirty="0" smtClean="0"/>
              <a:t>Satan is almachtig </a:t>
            </a:r>
            <a:r>
              <a:rPr lang="nl-NL" sz="6400" dirty="0"/>
              <a:t>op </a:t>
            </a:r>
            <a:r>
              <a:rPr lang="nl-NL" sz="6400" dirty="0" smtClean="0"/>
              <a:t>aarde</a:t>
            </a:r>
            <a:r>
              <a:rPr lang="nl-NL" sz="7200" dirty="0"/>
              <a:t> </a:t>
            </a:r>
            <a:r>
              <a:rPr lang="nl-NL" sz="6400" dirty="0" smtClean="0"/>
              <a:t>en lag aan het ontstaan van de aardse wereld.</a:t>
            </a:r>
            <a:r>
              <a:rPr lang="nl-NL" sz="7200" dirty="0" smtClean="0"/>
              <a:t> </a:t>
            </a:r>
            <a:r>
              <a:rPr lang="nl-NL" sz="6400" dirty="0" smtClean="0"/>
              <a:t>Enkel </a:t>
            </a:r>
            <a:r>
              <a:rPr lang="nl-NL" sz="6400" dirty="0"/>
              <a:t>de spirituele bezieling van </a:t>
            </a:r>
            <a:r>
              <a:rPr lang="nl-NL" sz="6400" dirty="0" smtClean="0"/>
              <a:t>de Heilige Geest</a:t>
            </a:r>
            <a:r>
              <a:rPr lang="nl-NL" sz="6400" dirty="0"/>
              <a:t> </a:t>
            </a:r>
            <a:r>
              <a:rPr lang="nl-NL" sz="6400" dirty="0" smtClean="0"/>
              <a:t>leidt tot </a:t>
            </a:r>
            <a:r>
              <a:rPr lang="nl-NL" sz="6400" dirty="0"/>
              <a:t>verlossing</a:t>
            </a:r>
            <a:r>
              <a:rPr lang="nl-NL" sz="6400" dirty="0" smtClean="0"/>
              <a:t>.</a:t>
            </a:r>
          </a:p>
          <a:p>
            <a:r>
              <a:rPr lang="nl-NL" sz="6400" b="1" dirty="0"/>
              <a:t>Kruis dient afgewezen </a:t>
            </a:r>
            <a:r>
              <a:rPr lang="nl-NL" sz="6400" dirty="0"/>
              <a:t>te worden: instrument van foltering. Wie aanbidt </a:t>
            </a:r>
            <a:r>
              <a:rPr lang="nl-NL" sz="6400" dirty="0" smtClean="0"/>
              <a:t>een koord </a:t>
            </a:r>
            <a:r>
              <a:rPr lang="nl-NL" sz="6400" dirty="0"/>
              <a:t>waarmee je vader is </a:t>
            </a:r>
            <a:r>
              <a:rPr lang="nl-NL" sz="6400" dirty="0" smtClean="0"/>
              <a:t>opgehangen?</a:t>
            </a:r>
          </a:p>
          <a:p>
            <a:r>
              <a:rPr lang="nl-NL" sz="6400" dirty="0" smtClean="0"/>
              <a:t>Verzet tegen </a:t>
            </a:r>
            <a:r>
              <a:rPr lang="nl-NL" sz="6400" b="1" dirty="0" smtClean="0"/>
              <a:t>aardse en materialistische dwalingen van de R</a:t>
            </a:r>
            <a:r>
              <a:rPr lang="nl-NL" sz="6400" b="1" dirty="0"/>
              <a:t>K</a:t>
            </a:r>
            <a:r>
              <a:rPr lang="nl-NL" sz="6400" b="1" dirty="0" smtClean="0"/>
              <a:t> kerk</a:t>
            </a:r>
          </a:p>
          <a:p>
            <a:r>
              <a:rPr lang="nl-NL" sz="6400" dirty="0" smtClean="0"/>
              <a:t>Weigering van ook de adel om de Kerk van Rome </a:t>
            </a:r>
            <a:r>
              <a:rPr lang="nl-NL" sz="6400" b="1" dirty="0" smtClean="0"/>
              <a:t>tienden </a:t>
            </a:r>
            <a:r>
              <a:rPr lang="nl-NL" sz="6400" dirty="0" smtClean="0"/>
              <a:t>te betalen</a:t>
            </a:r>
          </a:p>
          <a:p>
            <a:r>
              <a:rPr lang="nl-NL" sz="6400" dirty="0"/>
              <a:t>Christelijk </a:t>
            </a:r>
            <a:r>
              <a:rPr lang="nl-NL" sz="6400" dirty="0" smtClean="0"/>
              <a:t>geïnspireerde </a:t>
            </a:r>
            <a:r>
              <a:rPr lang="nl-NL" sz="6400" dirty="0"/>
              <a:t>religie, beroep op teksten </a:t>
            </a:r>
            <a:r>
              <a:rPr lang="nl-NL" sz="6400" dirty="0" smtClean="0"/>
              <a:t>Nieuwe Testament. </a:t>
            </a:r>
            <a:r>
              <a:rPr lang="nl-NL" sz="6400" b="1" dirty="0" smtClean="0"/>
              <a:t>Afwijzing Oude Testament.</a:t>
            </a:r>
            <a:r>
              <a:rPr lang="nl-NL" sz="6400" dirty="0" smtClean="0"/>
              <a:t> Aanvaarden </a:t>
            </a:r>
            <a:r>
              <a:rPr lang="nl-NL" sz="6400" dirty="0"/>
              <a:t>geen enkele autoriteit, dus ook niet de Kerk van Rome</a:t>
            </a:r>
          </a:p>
          <a:p>
            <a:r>
              <a:rPr lang="nl-NL" sz="6400" dirty="0"/>
              <a:t>Verwerpen alle symbolen en sacramenten </a:t>
            </a:r>
            <a:r>
              <a:rPr lang="nl-NL" sz="6400" dirty="0" smtClean="0"/>
              <a:t>m.u.v. </a:t>
            </a:r>
            <a:r>
              <a:rPr lang="nl-NL" sz="6400" dirty="0"/>
              <a:t>een spiritueel initiatiedoopsel</a:t>
            </a:r>
            <a:r>
              <a:rPr lang="nl-NL" sz="6400" dirty="0" smtClean="0"/>
              <a:t>.</a:t>
            </a:r>
          </a:p>
          <a:p>
            <a:r>
              <a:rPr lang="nl-NL" sz="6400" b="1" dirty="0" smtClean="0"/>
              <a:t>Omdat </a:t>
            </a:r>
            <a:r>
              <a:rPr lang="nl-NL" sz="6400" b="1" dirty="0"/>
              <a:t>de </a:t>
            </a:r>
            <a:r>
              <a:rPr lang="nl-NL" sz="6400" b="1" dirty="0" smtClean="0"/>
              <a:t>Katharen </a:t>
            </a:r>
            <a:r>
              <a:rPr lang="nl-NL" sz="6400" b="1" dirty="0"/>
              <a:t>zich meer bezighielden met het eren van hun eigen goddelijke ziel dan met het eren van hun </a:t>
            </a:r>
            <a:r>
              <a:rPr lang="nl-NL" sz="6400" b="1" dirty="0" smtClean="0"/>
              <a:t>God</a:t>
            </a:r>
            <a:r>
              <a:rPr lang="nl-NL" sz="6400" b="1" dirty="0"/>
              <a:t>, was het </a:t>
            </a:r>
            <a:r>
              <a:rPr lang="nl-NL" sz="6400" b="1" dirty="0" err="1"/>
              <a:t>katharisme</a:t>
            </a:r>
            <a:r>
              <a:rPr lang="nl-NL" sz="6400" b="1" dirty="0"/>
              <a:t> eerder </a:t>
            </a:r>
            <a:r>
              <a:rPr lang="nl-NL" sz="6400" b="1" dirty="0">
                <a:solidFill>
                  <a:srgbClr val="FF0000"/>
                </a:solidFill>
              </a:rPr>
              <a:t>een </a:t>
            </a:r>
            <a:r>
              <a:rPr lang="nl-NL" sz="6400" b="1" dirty="0" smtClean="0">
                <a:solidFill>
                  <a:srgbClr val="FF0000"/>
                </a:solidFill>
              </a:rPr>
              <a:t>mystieke beweging </a:t>
            </a:r>
            <a:r>
              <a:rPr lang="nl-NL" sz="6400" b="1" dirty="0"/>
              <a:t>dan een </a:t>
            </a:r>
            <a:r>
              <a:rPr lang="nl-NL" sz="6400" b="1" dirty="0" smtClean="0"/>
              <a:t>godsdienst</a:t>
            </a:r>
          </a:p>
          <a:p>
            <a:r>
              <a:rPr lang="nl-NL" sz="6400" dirty="0"/>
              <a:t>Alleen de katharen kenden de weg naar God; wie hun sacrament van het </a:t>
            </a:r>
            <a:r>
              <a:rPr lang="nl-NL" sz="6400" b="1" dirty="0" err="1" smtClean="0"/>
              <a:t>consolamentum</a:t>
            </a:r>
            <a:r>
              <a:rPr lang="nl-NL" sz="6400" b="1" dirty="0" smtClean="0"/>
              <a:t> </a:t>
            </a:r>
            <a:r>
              <a:rPr lang="nl-NL" sz="6400" dirty="0" smtClean="0"/>
              <a:t>ontvangen </a:t>
            </a:r>
            <a:r>
              <a:rPr lang="nl-NL" sz="6400" dirty="0"/>
              <a:t>had, zou voor altijd naar de hemel terugkeren. </a:t>
            </a:r>
            <a:endParaRPr lang="nl-NL" sz="6400" dirty="0" smtClean="0"/>
          </a:p>
          <a:p>
            <a:r>
              <a:rPr lang="nl-NL" sz="6400" dirty="0" smtClean="0"/>
              <a:t>God </a:t>
            </a:r>
            <a:r>
              <a:rPr lang="nl-NL" sz="6400" dirty="0"/>
              <a:t>had zijn zoon Jezus naar de aarde gestuurd om zijn naam te prediken, zodat de mensen niet dachten dat Satan de enige macht was. Voortaan was er verlossing mogelijk voor de gevangen zielen van de engelen. Jezus was geboren als een engel uit het oor van zijn moeder Maria. Hij had </a:t>
            </a:r>
            <a:r>
              <a:rPr lang="nl-NL" sz="6400" b="1" dirty="0"/>
              <a:t>nooit een menselijk lichaam aangenomen</a:t>
            </a:r>
            <a:r>
              <a:rPr lang="nl-NL" sz="6400" dirty="0"/>
              <a:t>, kon niet sterven of verrijzen. </a:t>
            </a:r>
            <a:r>
              <a:rPr lang="nl-NL" sz="6400" b="1" dirty="0"/>
              <a:t>Maria was nooit zwanger geweest; Jezus was nooit gekruisigd</a:t>
            </a:r>
            <a:r>
              <a:rPr lang="nl-NL" sz="6400" dirty="0"/>
              <a:t>. Hij had wel zijn spirituele vermogens doorgegeven aan zijn discipelen, waardoor de katharen nu ook de Heilige Geest aan elkaar konden doorgeven. </a:t>
            </a:r>
            <a:endParaRPr lang="nl-NL" sz="6400" dirty="0" smtClean="0"/>
          </a:p>
          <a:p>
            <a:r>
              <a:rPr lang="nl-NL" sz="6400" dirty="0"/>
              <a:t>De </a:t>
            </a:r>
            <a:r>
              <a:rPr lang="nl-NL" sz="6400" dirty="0" err="1"/>
              <a:t>kathaarse</a:t>
            </a:r>
            <a:r>
              <a:rPr lang="nl-NL" sz="6400" dirty="0"/>
              <a:t> kerk schreef een </a:t>
            </a:r>
            <a:r>
              <a:rPr lang="nl-NL" sz="6400" b="1" dirty="0"/>
              <a:t>spirituele doop </a:t>
            </a:r>
            <a:r>
              <a:rPr lang="nl-NL" sz="6400" dirty="0"/>
              <a:t>voor waarbij de nieuwkomer met de Heilige Geest werd gedoopt en de Heilige Geest in zichzelf ontving. Zoals Jezus Christus de Heilige Geest doorgegeven had aan zijn apostelen, moesten de </a:t>
            </a:r>
            <a:r>
              <a:rPr lang="nl-NL" sz="6400" b="1" dirty="0"/>
              <a:t>christenen de Heilige Geest aan elkaar blijven doorgeven. </a:t>
            </a:r>
            <a:r>
              <a:rPr lang="nl-NL" sz="6400" dirty="0"/>
              <a:t>De katharen hadden geen andere sacramenten dan het </a:t>
            </a:r>
            <a:r>
              <a:rPr lang="nl-NL" sz="6400" dirty="0" err="1"/>
              <a:t>consolamentum</a:t>
            </a:r>
            <a:r>
              <a:rPr lang="nl-NL" sz="6400" dirty="0"/>
              <a:t>, omdat dat volgens hen </a:t>
            </a:r>
            <a:r>
              <a:rPr lang="nl-NL" sz="6400" b="1" dirty="0"/>
              <a:t>het enige sacrament </a:t>
            </a:r>
            <a:r>
              <a:rPr lang="nl-NL" sz="6400" dirty="0"/>
              <a:t>was dat Jezus had ingesteld. </a:t>
            </a:r>
          </a:p>
          <a:p>
            <a:endParaRPr lang="nl-NL" sz="6400" dirty="0" smtClean="0"/>
          </a:p>
          <a:p>
            <a:pPr marL="0" indent="0">
              <a:buNone/>
            </a:pPr>
            <a:endParaRPr lang="nl-NL" sz="6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827584"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407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Tegenmaatregelen RK kerk</a:t>
            </a:r>
            <a:endParaRPr lang="en-GB" dirty="0"/>
          </a:p>
        </p:txBody>
      </p:sp>
      <p:sp>
        <p:nvSpPr>
          <p:cNvPr id="3" name="Tijdelijke aanduiding voor inhoud 2"/>
          <p:cNvSpPr>
            <a:spLocks noGrp="1"/>
          </p:cNvSpPr>
          <p:nvPr>
            <p:ph idx="1"/>
          </p:nvPr>
        </p:nvSpPr>
        <p:spPr/>
        <p:txBody>
          <a:bodyPr>
            <a:normAutofit fontScale="92500" lnSpcReduction="20000"/>
          </a:bodyPr>
          <a:lstStyle/>
          <a:p>
            <a:pPr lvl="0"/>
            <a:r>
              <a:rPr lang="nl-NL" sz="1800" b="1" dirty="0">
                <a:solidFill>
                  <a:prstClr val="black"/>
                </a:solidFill>
              </a:rPr>
              <a:t>Excommunicatie of verplicht op pelgrimstocht bleken niet voldoende</a:t>
            </a:r>
            <a:r>
              <a:rPr lang="nl-NL" sz="1800" dirty="0">
                <a:solidFill>
                  <a:prstClr val="black"/>
                </a:solidFill>
              </a:rPr>
              <a:t>.</a:t>
            </a:r>
          </a:p>
          <a:p>
            <a:pPr lvl="0"/>
            <a:r>
              <a:rPr lang="nl-NL" sz="1800" b="1" dirty="0">
                <a:solidFill>
                  <a:prstClr val="black"/>
                </a:solidFill>
              </a:rPr>
              <a:t>1139: 2e </a:t>
            </a:r>
            <a:r>
              <a:rPr lang="nl-NL" sz="1800" b="1" dirty="0" err="1">
                <a:solidFill>
                  <a:prstClr val="black"/>
                </a:solidFill>
              </a:rPr>
              <a:t>Lateraans</a:t>
            </a:r>
            <a:r>
              <a:rPr lang="nl-NL" sz="1800" b="1" dirty="0">
                <a:solidFill>
                  <a:prstClr val="black"/>
                </a:solidFill>
              </a:rPr>
              <a:t> Concilie </a:t>
            </a:r>
            <a:r>
              <a:rPr lang="nl-NL" sz="1800" dirty="0">
                <a:solidFill>
                  <a:prstClr val="black"/>
                </a:solidFill>
              </a:rPr>
              <a:t>Rome werd samengeroepen door paus </a:t>
            </a:r>
            <a:r>
              <a:rPr lang="nl-NL" sz="1800" dirty="0" err="1">
                <a:solidFill>
                  <a:prstClr val="black"/>
                </a:solidFill>
              </a:rPr>
              <a:t>Innocentius</a:t>
            </a:r>
            <a:r>
              <a:rPr lang="nl-NL" sz="1800" dirty="0">
                <a:solidFill>
                  <a:prstClr val="black"/>
                </a:solidFill>
              </a:rPr>
              <a:t> II. Bernardus van </a:t>
            </a:r>
            <a:r>
              <a:rPr lang="nl-NL" sz="1800" dirty="0" err="1">
                <a:solidFill>
                  <a:prstClr val="black"/>
                </a:solidFill>
              </a:rPr>
              <a:t>Clairvaux</a:t>
            </a:r>
            <a:r>
              <a:rPr lang="nl-NL" sz="1800" dirty="0">
                <a:solidFill>
                  <a:prstClr val="black"/>
                </a:solidFill>
              </a:rPr>
              <a:t> en meer dan duizend bisschoppen namen eraan deel. </a:t>
            </a:r>
            <a:r>
              <a:rPr lang="nl-NL" sz="1800" u="sng" dirty="0">
                <a:solidFill>
                  <a:prstClr val="black"/>
                </a:solidFill>
              </a:rPr>
              <a:t>Regels in verband met kerkelijke orde en tucht opgesteld. </a:t>
            </a:r>
          </a:p>
          <a:p>
            <a:pPr lvl="0"/>
            <a:r>
              <a:rPr lang="nl-NL" sz="1800" b="1" dirty="0">
                <a:solidFill>
                  <a:prstClr val="black"/>
                </a:solidFill>
              </a:rPr>
              <a:t>1167</a:t>
            </a:r>
            <a:r>
              <a:rPr lang="nl-NL" sz="1800" dirty="0">
                <a:solidFill>
                  <a:prstClr val="black"/>
                </a:solidFill>
              </a:rPr>
              <a:t>:  </a:t>
            </a:r>
            <a:r>
              <a:rPr lang="nl-NL" sz="1800" b="1" dirty="0">
                <a:solidFill>
                  <a:prstClr val="black"/>
                </a:solidFill>
              </a:rPr>
              <a:t>Kathaars concilie </a:t>
            </a:r>
            <a:r>
              <a:rPr lang="nl-NL" sz="1800" dirty="0">
                <a:solidFill>
                  <a:prstClr val="black"/>
                </a:solidFill>
              </a:rPr>
              <a:t>te Saint-Félix-de-</a:t>
            </a:r>
            <a:r>
              <a:rPr lang="nl-NL" sz="1800" dirty="0" err="1">
                <a:solidFill>
                  <a:prstClr val="black"/>
                </a:solidFill>
              </a:rPr>
              <a:t>Caraman</a:t>
            </a:r>
            <a:r>
              <a:rPr lang="nl-NL" sz="1800" dirty="0">
                <a:solidFill>
                  <a:prstClr val="black"/>
                </a:solidFill>
              </a:rPr>
              <a:t>: het aantal </a:t>
            </a:r>
            <a:r>
              <a:rPr lang="nl-NL" sz="1800" b="1" dirty="0">
                <a:solidFill>
                  <a:prstClr val="black"/>
                </a:solidFill>
              </a:rPr>
              <a:t>bisdommen uitgebreid </a:t>
            </a:r>
            <a:r>
              <a:rPr lang="nl-NL" sz="1800" dirty="0">
                <a:solidFill>
                  <a:prstClr val="black"/>
                </a:solidFill>
              </a:rPr>
              <a:t>tot zes: </a:t>
            </a:r>
            <a:r>
              <a:rPr lang="nl-NL" sz="1800" dirty="0">
                <a:solidFill>
                  <a:prstClr val="black"/>
                </a:solidFill>
                <a:hlinkClick r:id="rId2" tooltip="Aartsbisdom Toulouse"/>
              </a:rPr>
              <a:t>Toulouse</a:t>
            </a:r>
            <a:r>
              <a:rPr lang="nl-NL" sz="1800" dirty="0">
                <a:solidFill>
                  <a:prstClr val="black"/>
                </a:solidFill>
              </a:rPr>
              <a:t>, </a:t>
            </a:r>
            <a:r>
              <a:rPr lang="nl-NL" sz="1800" dirty="0">
                <a:solidFill>
                  <a:prstClr val="black"/>
                </a:solidFill>
                <a:hlinkClick r:id="rId3" tooltip="Albi (Frankrijk)"/>
              </a:rPr>
              <a:t>Albi</a:t>
            </a:r>
            <a:r>
              <a:rPr lang="nl-NL" sz="1800" dirty="0">
                <a:solidFill>
                  <a:prstClr val="black"/>
                </a:solidFill>
              </a:rPr>
              <a:t>, </a:t>
            </a:r>
            <a:r>
              <a:rPr lang="nl-NL" sz="1800" dirty="0">
                <a:solidFill>
                  <a:prstClr val="black"/>
                </a:solidFill>
                <a:hlinkClick r:id="rId4" tooltip="Carcassonne (stad)"/>
              </a:rPr>
              <a:t>Carcassonne</a:t>
            </a:r>
            <a:r>
              <a:rPr lang="nl-NL" sz="1800" dirty="0">
                <a:solidFill>
                  <a:prstClr val="black"/>
                </a:solidFill>
              </a:rPr>
              <a:t>, </a:t>
            </a:r>
            <a:r>
              <a:rPr lang="nl-NL" sz="1800" dirty="0" err="1">
                <a:solidFill>
                  <a:prstClr val="black"/>
                </a:solidFill>
                <a:hlinkClick r:id="rId5" tooltip="Agen"/>
              </a:rPr>
              <a:t>Agen</a:t>
            </a:r>
            <a:r>
              <a:rPr lang="nl-NL" sz="1800" dirty="0">
                <a:solidFill>
                  <a:prstClr val="black"/>
                </a:solidFill>
              </a:rPr>
              <a:t>, Noord-Frankrijk en Italië. De gescheiden groepen katharen van Zuid-Frankrijk, Noord-Frankrijk en Italië werden ondergebracht in een overkoepelende structuur met de bedoeling een </a:t>
            </a:r>
            <a:r>
              <a:rPr lang="nl-NL" sz="1800" dirty="0" err="1">
                <a:solidFill>
                  <a:prstClr val="black"/>
                </a:solidFill>
              </a:rPr>
              <a:t>kathaarse</a:t>
            </a:r>
            <a:r>
              <a:rPr lang="nl-NL" sz="1800" dirty="0">
                <a:solidFill>
                  <a:prstClr val="black"/>
                </a:solidFill>
              </a:rPr>
              <a:t> wereldkerk te vestigen. </a:t>
            </a:r>
          </a:p>
          <a:p>
            <a:pPr lvl="0"/>
            <a:r>
              <a:rPr lang="nl-NL" sz="1800" b="1" dirty="0">
                <a:solidFill>
                  <a:prstClr val="black"/>
                </a:solidFill>
              </a:rPr>
              <a:t>1179: 3</a:t>
            </a:r>
            <a:r>
              <a:rPr lang="nl-NL" sz="1800" b="1" baseline="30000" dirty="0">
                <a:solidFill>
                  <a:prstClr val="black"/>
                </a:solidFill>
              </a:rPr>
              <a:t>e</a:t>
            </a:r>
            <a:r>
              <a:rPr lang="nl-NL" sz="1800" b="1" dirty="0">
                <a:solidFill>
                  <a:prstClr val="black"/>
                </a:solidFill>
              </a:rPr>
              <a:t> </a:t>
            </a:r>
            <a:r>
              <a:rPr lang="nl-NL" sz="1800" b="1" dirty="0" err="1">
                <a:solidFill>
                  <a:prstClr val="black"/>
                </a:solidFill>
              </a:rPr>
              <a:t>Lateraans</a:t>
            </a:r>
            <a:r>
              <a:rPr lang="nl-NL" sz="1800" b="1" dirty="0">
                <a:solidFill>
                  <a:prstClr val="black"/>
                </a:solidFill>
              </a:rPr>
              <a:t> Concilie</a:t>
            </a:r>
            <a:r>
              <a:rPr lang="nl-NL" sz="1800" dirty="0">
                <a:solidFill>
                  <a:prstClr val="black"/>
                </a:solidFill>
              </a:rPr>
              <a:t>: </a:t>
            </a:r>
            <a:r>
              <a:rPr lang="nl-NL" sz="1800" b="1" dirty="0">
                <a:solidFill>
                  <a:prstClr val="black"/>
                </a:solidFill>
              </a:rPr>
              <a:t>groei </a:t>
            </a:r>
            <a:r>
              <a:rPr lang="nl-NL" sz="1800" b="1" dirty="0" err="1">
                <a:solidFill>
                  <a:prstClr val="black"/>
                </a:solidFill>
              </a:rPr>
              <a:t>Katharisme</a:t>
            </a:r>
            <a:r>
              <a:rPr lang="nl-NL" sz="1800" b="1" dirty="0">
                <a:solidFill>
                  <a:prstClr val="black"/>
                </a:solidFill>
              </a:rPr>
              <a:t> </a:t>
            </a:r>
            <a:r>
              <a:rPr lang="nl-NL" sz="1800" dirty="0">
                <a:solidFill>
                  <a:prstClr val="black"/>
                </a:solidFill>
              </a:rPr>
              <a:t>in </a:t>
            </a:r>
            <a:r>
              <a:rPr lang="nl-NL" sz="1800" dirty="0" err="1">
                <a:solidFill>
                  <a:prstClr val="black"/>
                </a:solidFill>
              </a:rPr>
              <a:t>Gascogne</a:t>
            </a:r>
            <a:r>
              <a:rPr lang="nl-NL" sz="1800" dirty="0">
                <a:solidFill>
                  <a:prstClr val="black"/>
                </a:solidFill>
              </a:rPr>
              <a:t>, regio’s Albi en Toulouse, </a:t>
            </a:r>
            <a:r>
              <a:rPr lang="nl-NL" sz="1800" u="sng" dirty="0">
                <a:solidFill>
                  <a:prstClr val="black"/>
                </a:solidFill>
              </a:rPr>
              <a:t>banvloek uitgesproken, confiscatie land, goederen</a:t>
            </a:r>
          </a:p>
          <a:p>
            <a:pPr lvl="0"/>
            <a:r>
              <a:rPr lang="nl-NL" sz="1800" b="1" dirty="0">
                <a:solidFill>
                  <a:srgbClr val="FF0000"/>
                </a:solidFill>
              </a:rPr>
              <a:t>1208: Moord op Pauselijk </a:t>
            </a:r>
            <a:r>
              <a:rPr lang="nl-NL" sz="1800" b="1" dirty="0" err="1">
                <a:solidFill>
                  <a:srgbClr val="FF0000"/>
                </a:solidFill>
              </a:rPr>
              <a:t>Gazant</a:t>
            </a:r>
            <a:r>
              <a:rPr lang="nl-NL" sz="1800" b="1" dirty="0">
                <a:solidFill>
                  <a:srgbClr val="FF0000"/>
                </a:solidFill>
              </a:rPr>
              <a:t> </a:t>
            </a:r>
            <a:r>
              <a:rPr lang="nl-NL" sz="1800" b="1" dirty="0" err="1">
                <a:solidFill>
                  <a:srgbClr val="FF0000"/>
                </a:solidFill>
              </a:rPr>
              <a:t>Piere</a:t>
            </a:r>
            <a:r>
              <a:rPr lang="nl-NL" sz="1800" b="1" dirty="0">
                <a:solidFill>
                  <a:srgbClr val="FF0000"/>
                </a:solidFill>
              </a:rPr>
              <a:t> de </a:t>
            </a:r>
            <a:r>
              <a:rPr lang="nl-NL" sz="1800" b="1" dirty="0" err="1">
                <a:solidFill>
                  <a:srgbClr val="FF0000"/>
                </a:solidFill>
              </a:rPr>
              <a:t>Castelnou</a:t>
            </a:r>
            <a:endParaRPr lang="nl-NL" sz="1800" b="1" dirty="0">
              <a:solidFill>
                <a:srgbClr val="FF0000"/>
              </a:solidFill>
            </a:endParaRPr>
          </a:p>
          <a:p>
            <a:pPr lvl="0"/>
            <a:r>
              <a:rPr lang="nl-NL" sz="1800" dirty="0">
                <a:solidFill>
                  <a:prstClr val="black"/>
                </a:solidFill>
              </a:rPr>
              <a:t>De Paus ging ervan uit dat de moord door een vazal van </a:t>
            </a:r>
            <a:r>
              <a:rPr lang="nl-NL" sz="1800" b="1" dirty="0">
                <a:solidFill>
                  <a:prstClr val="black"/>
                </a:solidFill>
              </a:rPr>
              <a:t>Graaf</a:t>
            </a:r>
            <a:r>
              <a:rPr lang="nl-NL" sz="1800" dirty="0">
                <a:solidFill>
                  <a:prstClr val="black"/>
                </a:solidFill>
              </a:rPr>
              <a:t> </a:t>
            </a:r>
            <a:r>
              <a:rPr lang="nl-NL" sz="1800" b="1" dirty="0">
                <a:solidFill>
                  <a:prstClr val="black"/>
                </a:solidFill>
              </a:rPr>
              <a:t>Raymond VI van Toulouse </a:t>
            </a:r>
            <a:r>
              <a:rPr lang="nl-NL" sz="1800" dirty="0">
                <a:solidFill>
                  <a:prstClr val="black"/>
                </a:solidFill>
              </a:rPr>
              <a:t>was gepleegd.</a:t>
            </a:r>
            <a:endParaRPr lang="nl-NL" sz="1800" b="1" dirty="0">
              <a:solidFill>
                <a:prstClr val="black"/>
              </a:solidFill>
            </a:endParaRPr>
          </a:p>
          <a:p>
            <a:pPr lvl="0"/>
            <a:r>
              <a:rPr lang="nl-NL" sz="1800" dirty="0">
                <a:solidFill>
                  <a:prstClr val="black"/>
                </a:solidFill>
              </a:rPr>
              <a:t>De paus riep een aantal Zuid-Franse kerkprovincies op: “</a:t>
            </a:r>
            <a:r>
              <a:rPr lang="nl-NL" sz="1800" i="1" dirty="0">
                <a:solidFill>
                  <a:prstClr val="black"/>
                </a:solidFill>
              </a:rPr>
              <a:t>Val de aanhangers van de ketterij aan nog onbevreesder dan destijds de Saracenen – want zij zijn slechter.</a:t>
            </a:r>
            <a:r>
              <a:rPr lang="nl-NL" sz="1800" dirty="0">
                <a:solidFill>
                  <a:prstClr val="black"/>
                </a:solidFill>
              </a:rPr>
              <a:t>” Om de </a:t>
            </a:r>
            <a:r>
              <a:rPr lang="nl-NL" sz="1800" b="1" dirty="0">
                <a:solidFill>
                  <a:prstClr val="black"/>
                </a:solidFill>
              </a:rPr>
              <a:t>feodale heren van Noord-Frankrijk </a:t>
            </a:r>
            <a:r>
              <a:rPr lang="nl-NL" sz="1800" dirty="0">
                <a:solidFill>
                  <a:prstClr val="black"/>
                </a:solidFill>
              </a:rPr>
              <a:t>te winnen voor het kruisleger, gaf hij hen </a:t>
            </a:r>
            <a:r>
              <a:rPr lang="nl-NL" sz="1800" u="sng" dirty="0">
                <a:solidFill>
                  <a:prstClr val="black"/>
                </a:solidFill>
              </a:rPr>
              <a:t>het recht om het land van de </a:t>
            </a:r>
            <a:r>
              <a:rPr lang="nl-NL" sz="1800" u="sng" dirty="0" err="1">
                <a:solidFill>
                  <a:prstClr val="black"/>
                </a:solidFill>
              </a:rPr>
              <a:t>kathaarse</a:t>
            </a:r>
            <a:r>
              <a:rPr lang="nl-NL" sz="1800" u="sng" dirty="0">
                <a:solidFill>
                  <a:prstClr val="black"/>
                </a:solidFill>
              </a:rPr>
              <a:t> beschermheren in bezit te nemen. </a:t>
            </a:r>
            <a:r>
              <a:rPr lang="nl-NL" sz="1800" dirty="0">
                <a:solidFill>
                  <a:prstClr val="black"/>
                </a:solidFill>
              </a:rPr>
              <a:t>Iedere deelnemer kreeg een volledige </a:t>
            </a:r>
            <a:r>
              <a:rPr lang="nl-NL" sz="1800" u="sng" dirty="0">
                <a:solidFill>
                  <a:prstClr val="black"/>
                </a:solidFill>
              </a:rPr>
              <a:t>vergeving van de </a:t>
            </a:r>
            <a:r>
              <a:rPr lang="nl-NL" sz="1800" u="sng" dirty="0" smtClean="0">
                <a:solidFill>
                  <a:prstClr val="black"/>
                </a:solidFill>
              </a:rPr>
              <a:t>zonde</a:t>
            </a:r>
          </a:p>
          <a:p>
            <a:pPr lvl="0"/>
            <a:r>
              <a:rPr lang="nl-NL" sz="1800" b="1" dirty="0">
                <a:solidFill>
                  <a:prstClr val="black"/>
                </a:solidFill>
              </a:rPr>
              <a:t>1209: Eerste </a:t>
            </a:r>
            <a:r>
              <a:rPr lang="nl-NL" sz="1800" b="1" dirty="0" err="1">
                <a:solidFill>
                  <a:prstClr val="black"/>
                </a:solidFill>
              </a:rPr>
              <a:t>Albigensische</a:t>
            </a:r>
            <a:r>
              <a:rPr lang="nl-NL" sz="1800" b="1" dirty="0">
                <a:solidFill>
                  <a:prstClr val="black"/>
                </a:solidFill>
              </a:rPr>
              <a:t> Kruistocht </a:t>
            </a:r>
          </a:p>
          <a:p>
            <a:pPr marL="0" lvl="0" indent="0">
              <a:buNone/>
            </a:pPr>
            <a:endParaRPr lang="nl-NL" sz="1800" b="1" dirty="0">
              <a:solidFill>
                <a:prstClr val="black"/>
              </a:solidFill>
            </a:endParaRPr>
          </a:p>
          <a:p>
            <a:pPr lvl="0"/>
            <a:endParaRPr lang="en-GB" dirty="0"/>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16632"/>
            <a:ext cx="896937"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617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149694</TotalTime>
  <Words>754</Words>
  <Application>Microsoft Office PowerPoint</Application>
  <PresentationFormat>Diavoorstelling (4:3)</PresentationFormat>
  <Paragraphs>181</Paragraphs>
  <Slides>37</Slides>
  <Notes>2</Notes>
  <HiddenSlides>0</HiddenSlides>
  <MMClips>0</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Kantoorthema</vt:lpstr>
      <vt:lpstr>De Katharen,  een protestbeweging</vt:lpstr>
      <vt:lpstr>  12e, 13e, begin 14e eeuw Protestbeweging tegen de katholieke kerk - meer dan een voetnoot in de geschiedenis-  </vt:lpstr>
      <vt:lpstr>Een periode in de middeleeuwen (feodaal)</vt:lpstr>
      <vt:lpstr>Kathaar = Zuiver</vt:lpstr>
      <vt:lpstr>Katharen              </vt:lpstr>
      <vt:lpstr>Tegen de Rooms-Katholieke Kerk </vt:lpstr>
      <vt:lpstr>Religie Katharen</vt:lpstr>
      <vt:lpstr>Godsdienst or mystieke beweging?</vt:lpstr>
      <vt:lpstr>Tegenmaatregelen RK kerk</vt:lpstr>
      <vt:lpstr>Eerste Albigenzische Kruistocht (1209-1224) </vt:lpstr>
      <vt:lpstr>Bloedblad Béziers</vt:lpstr>
      <vt:lpstr>1209 verdreven uit Carcassonne</vt:lpstr>
      <vt:lpstr>PowerPoint-presentatie</vt:lpstr>
      <vt:lpstr>PowerPoint-presentatie</vt:lpstr>
      <vt:lpstr>Statuten van Pamiers 1212</vt:lpstr>
      <vt:lpstr>Graaf Raymond VI van Toulouse (1156-1223) in verzet</vt:lpstr>
      <vt:lpstr>PowerPoint-presentatie</vt:lpstr>
      <vt:lpstr>Slag bij Muret, 1213</vt:lpstr>
      <vt:lpstr>1215: 4e Lateraans Concilie</vt:lpstr>
      <vt:lpstr>Paus Innocentius III Paus in 1198 tot 1216</vt:lpstr>
      <vt:lpstr>Herovering Toulouse</vt:lpstr>
      <vt:lpstr>Tweede Albigensische Kruistocht (1226-1229)</vt:lpstr>
      <vt:lpstr>Raymond VII wierp zich in Parijs op de knieën voor Lodewijk IX</vt:lpstr>
      <vt:lpstr>Verdrag van Parijs (1229)</vt:lpstr>
      <vt:lpstr>Inquisitie</vt:lpstr>
      <vt:lpstr>PowerPoint-presentatie</vt:lpstr>
      <vt:lpstr>  Derde Albigenzische Kruistocht (1243-1244) </vt:lpstr>
      <vt:lpstr>Montségur op 1216m hoogte</vt:lpstr>
      <vt:lpstr> </vt:lpstr>
      <vt:lpstr> 4 x belegerd v.a. 1212, pas in 1243 overwonnen</vt:lpstr>
      <vt:lpstr> Kasteel Queribus, na 3 weken belegering, als laatste ingenomen in 1255 </vt:lpstr>
      <vt:lpstr>PowerPoint-presentatie</vt:lpstr>
      <vt:lpstr>PowerPoint-presentatie</vt:lpstr>
      <vt:lpstr>PowerPoint-presentatie</vt:lpstr>
      <vt:lpstr>     Résumé Albigensische Kruistochten</vt:lpstr>
      <vt:lpstr>Einde Katharisme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Katharen in Europa</dc:title>
  <dc:creator>HP</dc:creator>
  <cp:lastModifiedBy>HP</cp:lastModifiedBy>
  <cp:revision>294</cp:revision>
  <dcterms:created xsi:type="dcterms:W3CDTF">2023-12-14T12:04:58Z</dcterms:created>
  <dcterms:modified xsi:type="dcterms:W3CDTF">2024-12-11T19:46:26Z</dcterms:modified>
</cp:coreProperties>
</file>