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59" r:id="rId5"/>
    <p:sldId id="270" r:id="rId6"/>
    <p:sldId id="271" r:id="rId7"/>
    <p:sldId id="263" r:id="rId8"/>
    <p:sldId id="265" r:id="rId9"/>
    <p:sldId id="266" r:id="rId10"/>
    <p:sldId id="267" r:id="rId11"/>
    <p:sldId id="268" r:id="rId12"/>
    <p:sldId id="272" r:id="rId13"/>
    <p:sldId id="273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2" d="100"/>
          <a:sy n="92" d="100"/>
        </p:scale>
        <p:origin x="-259" y="-18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0449F6-A5EB-F882-40C3-11D92C2E1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FB22AE-7D76-10B3-B2F7-D600406A74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A2CC9A-673C-9C21-93C7-6DF9B7723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E356-DE8A-4A07-9264-A9275EAC06C8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529FE5-5DC4-37ED-66D9-768A3F2CF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A4F79E-C45F-3FC3-EF2B-A4DE0904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6032-EE2D-49AF-82BC-21734E31DD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4182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9F58C1-8CC2-2D3C-142D-B29E5F2EA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2EB2811-B837-965F-F7BA-C5BCCD053C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4839FC-C2EF-6447-314F-D7F69840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E356-DE8A-4A07-9264-A9275EAC06C8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9F0AD2-75AF-A79C-F0EA-2FBE45D6C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70193A-F4E9-B9C2-85B8-C5C89656E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6032-EE2D-49AF-82BC-21734E31DD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9022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BD45674-C17A-B300-291C-1E906F91D2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30B7B68-0905-7FFA-6621-E3418AB137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61CC93-0A2F-C29A-645B-F2737FB29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E356-DE8A-4A07-9264-A9275EAC06C8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68D329-9CD3-C925-0657-178DB8396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209466-DF5E-750F-131D-C6C20E082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6032-EE2D-49AF-82BC-21734E31DD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4921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8BE275-F3C0-9610-5FCD-62CE1EEB9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B48AEF-7FFC-FD2C-7DA2-2465623B7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9D1240-ED48-4428-6228-A4FBE36E5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E356-DE8A-4A07-9264-A9275EAC06C8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45A5D8-C736-7444-F05A-87E429D16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4456BC-88BF-03FC-1696-71105FC0A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6032-EE2D-49AF-82BC-21734E31DD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7334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258205-FB4A-AE4D-5D72-3A884B38D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549612-51C4-E25C-C34A-C4EC8E28D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6178DC-E9C2-3A2B-3296-5C308BAF8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E356-DE8A-4A07-9264-A9275EAC06C8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A7951B-707B-8C1C-047D-5811DCAE4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5558D9-8EEB-9671-740F-F6EF94C39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6032-EE2D-49AF-82BC-21734E31DD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3832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EA7DED-B325-71A7-1222-34483D8CE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10B861-3EBE-0B41-6BF2-58B079F880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14000E-AA6D-65A0-F94B-FE6263D8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424680C-5B13-B089-9373-F03A77452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E356-DE8A-4A07-9264-A9275EAC06C8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5D1BF1-4D41-9A02-C830-77888A0E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E4A3CE-1FC2-238D-9045-CBB899E0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6032-EE2D-49AF-82BC-21734E31DD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2272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477D90-6AD3-3EFF-AD8F-E59160649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3734A9-8367-D5D9-D298-469D0859F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7CC6BE8-9C48-8C1B-BC5E-FE502630B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D5F2761-FAF8-F3D4-DE37-C61CCC4867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C412F8C-2E5E-99DB-1F58-4150410ED9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22EB3F3-6812-C274-6F88-E284BE462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E356-DE8A-4A07-9264-A9275EAC06C8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C1EAAF4-37DE-55EE-01BB-B01F427DD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271B8D4-FBD7-8A7E-13B3-B0FE556A2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6032-EE2D-49AF-82BC-21734E31DD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3731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0C8FE2-5DB2-8B42-B0C0-106A72169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151C15C-861A-08D9-CCBB-8FABB34FD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E356-DE8A-4A07-9264-A9275EAC06C8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F42F80E-A19A-BE4C-462C-97A2DD2BF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61BF02F-33F1-6A64-B170-5D068E5E6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6032-EE2D-49AF-82BC-21734E31DD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460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B199C49-CCB6-6DBF-B0EF-188B9DB1A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E356-DE8A-4A07-9264-A9275EAC06C8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565AA45-F533-A2A9-57C7-1D32F7C7D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1C50E96-E471-5E23-496F-BEC237C4A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6032-EE2D-49AF-82BC-21734E31DD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8769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964448-B608-43A4-EF35-3D2C60DA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D07ECE-0463-E6A3-4CDF-7EA0FC632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3FCF735-B999-8721-47E4-40EBDEE8B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A17E00-AFB8-EC45-7770-E20DC7191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E356-DE8A-4A07-9264-A9275EAC06C8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E12FA2-C68F-ED33-5E38-93718A1DB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D5CF56-4C3C-1147-D223-CBC367324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6032-EE2D-49AF-82BC-21734E31DD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5541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1CE11-2664-53D8-E73B-231603F4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34DB51B-7A68-2537-8344-0EA4BC8F13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97C85A5-6E3B-63D6-E158-E53244F0DA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07EB84-F933-8853-3128-342BA0DE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E356-DE8A-4A07-9264-A9275EAC06C8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C33178C-F7C3-7EB2-1C80-EDC0B178B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92E0AE9-0840-AB11-7CBE-A3B478C4B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6032-EE2D-49AF-82BC-21734E31DD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0449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BB4C76D-8EC3-F364-A5B7-6F33A9EC6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EA069E7-31EA-E197-FA5D-5B146A844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920537-4FC4-B41C-B3D7-6C91DA9FB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4E356-DE8A-4A07-9264-A9275EAC06C8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45F6F2-E46E-EBC3-F0B2-AF3326153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DBFD05-9C7F-8E37-3BD4-0178F6DAEE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46032-EE2D-49AF-82BC-21734E31DD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8441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large group of people outside of a building&#10;&#10;Description automatically generated">
            <a:extLst>
              <a:ext uri="{FF2B5EF4-FFF2-40B4-BE49-F238E27FC236}">
                <a16:creationId xmlns:a16="http://schemas.microsoft.com/office/drawing/2014/main" xmlns="" id="{F50FD256-8839-19B1-A84F-2B290FF02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166" b="103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401618-5EEA-41C5-0514-E99150992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Albanië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83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D9406-3AF8-B17A-BFCE-344F3F15A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389" y="1138265"/>
            <a:ext cx="4843762" cy="1401183"/>
          </a:xfrm>
        </p:spPr>
        <p:txBody>
          <a:bodyPr anchor="t">
            <a:normAutofit/>
          </a:bodyPr>
          <a:lstStyle/>
          <a:p>
            <a:r>
              <a:rPr lang="en-US" sz="3200"/>
              <a:t>Albanië stabiel en trouw NAVO-lid</a:t>
            </a:r>
            <a:endParaRPr lang="nl-NL" sz="3200"/>
          </a:p>
        </p:txBody>
      </p:sp>
      <p:cxnSp>
        <p:nvCxnSpPr>
          <p:cNvPr id="15" name="Straight Connector 8">
            <a:extLst>
              <a:ext uri="{FF2B5EF4-FFF2-40B4-BE49-F238E27FC236}">
                <a16:creationId xmlns:a16="http://schemas.microsoft.com/office/drawing/2014/main" xmlns="" id="{FC23E3B9-5ABF-58B3-E2B0-E9A5DAA900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711BE7-59C0-7EA0-7F8C-D5537E482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389" y="2551176"/>
            <a:ext cx="4843762" cy="3602935"/>
          </a:xfrm>
        </p:spPr>
        <p:txBody>
          <a:bodyPr>
            <a:normAutofit/>
          </a:bodyPr>
          <a:lstStyle/>
          <a:p>
            <a:r>
              <a:rPr lang="en-US" sz="2000"/>
              <a:t>Premier Rama vast in het zadel</a:t>
            </a:r>
          </a:p>
          <a:p>
            <a:r>
              <a:rPr lang="en-US" sz="2000"/>
              <a:t>weert Russen en Chinezen</a:t>
            </a:r>
          </a:p>
          <a:p>
            <a:r>
              <a:rPr lang="en-US" sz="2000"/>
              <a:t>Grote vriend van de VS</a:t>
            </a:r>
          </a:p>
          <a:p>
            <a:r>
              <a:rPr lang="en-US" sz="2000"/>
              <a:t>Geen etnische strijd</a:t>
            </a:r>
          </a:p>
          <a:p>
            <a:r>
              <a:rPr lang="en-US" sz="2000"/>
              <a:t>Religieuze harmonie</a:t>
            </a:r>
          </a:p>
          <a:p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798FCD-B6C3-43B5-A42E-06AB351FF5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01" r="16513" b="1"/>
          <a:stretch/>
        </p:blipFill>
        <p:spPr>
          <a:xfrm>
            <a:off x="6524941" y="1023779"/>
            <a:ext cx="4810442" cy="4810442"/>
          </a:xfrm>
          <a:custGeom>
            <a:avLst/>
            <a:gdLst/>
            <a:ahLst/>
            <a:cxnLst/>
            <a:rect l="l" t="t" r="r" b="b"/>
            <a:pathLst>
              <a:path w="4810442" h="4810442">
                <a:moveTo>
                  <a:pt x="2405221" y="0"/>
                </a:moveTo>
                <a:cubicBezTo>
                  <a:pt x="3733588" y="0"/>
                  <a:pt x="4810442" y="1076854"/>
                  <a:pt x="4810442" y="2405221"/>
                </a:cubicBezTo>
                <a:cubicBezTo>
                  <a:pt x="4810442" y="3733588"/>
                  <a:pt x="3733588" y="4810442"/>
                  <a:pt x="2405221" y="4810442"/>
                </a:cubicBezTo>
                <a:cubicBezTo>
                  <a:pt x="1076854" y="4810442"/>
                  <a:pt x="0" y="3733588"/>
                  <a:pt x="0" y="2405221"/>
                </a:cubicBezTo>
                <a:cubicBezTo>
                  <a:pt x="0" y="1076854"/>
                  <a:pt x="1076854" y="0"/>
                  <a:pt x="240522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7402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full shot of money in a car trunk&#10;&#10;Description automatically generated">
            <a:extLst>
              <a:ext uri="{FF2B5EF4-FFF2-40B4-BE49-F238E27FC236}">
                <a16:creationId xmlns:a16="http://schemas.microsoft.com/office/drawing/2014/main" xmlns="" id="{5C649824-DF3D-A83C-3100-E5B5B9176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20" r="1031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DBA268-6AAD-6E4D-D9C5-D0BA3E09D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Paar kanttekeningen..</a:t>
            </a:r>
            <a:endParaRPr lang="nl-NL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8B8769-A2B1-4E6B-FE1F-2D6B3CCB2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Autocratie?</a:t>
            </a:r>
          </a:p>
          <a:p>
            <a:r>
              <a:rPr lang="en-US" sz="2000"/>
              <a:t>Georganiseerde misdaad</a:t>
            </a:r>
          </a:p>
          <a:p>
            <a:r>
              <a:rPr lang="en-US" sz="2000"/>
              <a:t>Corruptie</a:t>
            </a:r>
          </a:p>
          <a:p>
            <a:endParaRPr lang="nl-NL" sz="2000"/>
          </a:p>
        </p:txBody>
      </p:sp>
    </p:spTree>
    <p:extLst>
      <p:ext uri="{BB962C8B-B14F-4D97-AF65-F5344CB8AC3E}">
        <p14:creationId xmlns:p14="http://schemas.microsoft.com/office/powerpoint/2010/main" val="1909813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AC0749D4-5D79-415F-A4FE-C04AA9FAF6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8C1EE2C-97A4-4801-8BC8-9D18F259BD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682B92-9643-DE89-DDD6-A46A4D5A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444" y="5321836"/>
            <a:ext cx="6716578" cy="9920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Maar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vergeet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niet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waar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Albanie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vandaan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komt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16D48B68-54B3-0B3E-4D5E-61A2E2D0A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21" r="3650" b="-2"/>
          <a:stretch/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926CD8-8DF4-18C4-BB04-484FFBC699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96" r="-1" b="-1"/>
          <a:stretch/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4413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7372EC-E170-8608-A62E-CB5EE086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..</a:t>
            </a:r>
            <a:r>
              <a:rPr lang="en-US" dirty="0" err="1"/>
              <a:t>en</a:t>
            </a:r>
            <a:r>
              <a:rPr lang="en-US" dirty="0"/>
              <a:t> wat we </a:t>
            </a:r>
            <a:r>
              <a:rPr lang="en-US" dirty="0" err="1"/>
              <a:t>nog</a:t>
            </a:r>
            <a:r>
              <a:rPr lang="en-US" dirty="0"/>
              <a:t> van </a:t>
            </a:r>
            <a:r>
              <a:rPr lang="en-US" dirty="0" err="1"/>
              <a:t>Albanezen</a:t>
            </a:r>
            <a:r>
              <a:rPr lang="en-US" dirty="0"/>
              <a:t> 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leren</a:t>
            </a:r>
            <a:endParaRPr lang="nl-NL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3EBDCEA-DC3A-2078-FBF7-2932FCCF0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494155"/>
            <a:ext cx="5333276" cy="5631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90BE2A-E70E-9A4B-7574-BB32CE454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37917"/>
            <a:ext cx="6469380" cy="33108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920B0405-12DE-1EB4-265A-EA2B5A88F15E}"/>
              </a:ext>
            </a:extLst>
          </p:cNvPr>
          <p:cNvSpPr/>
          <p:nvPr/>
        </p:nvSpPr>
        <p:spPr>
          <a:xfrm>
            <a:off x="6020524" y="2819717"/>
            <a:ext cx="5333276" cy="26666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1459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898EFE-F832-6583-6901-CC2BB3638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FA9D0B5-F4F5-9DC1-12EB-0D87581F2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0530" y="391418"/>
            <a:ext cx="4648735" cy="619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10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7FC08-68E0-42C1-15B1-E83C8297B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25BC8BC1-E338-69C3-BA8A-138C678EA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0370" y="258259"/>
            <a:ext cx="5372100" cy="641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93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9F528F-7752-6384-1F9D-20CEA5478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A2B5287-5CD0-513E-3EE6-946685C35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750" y="2055654"/>
            <a:ext cx="11129010" cy="370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45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0FDF04-FB72-901B-1710-CEBDD7A50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Kerngegevens</a:t>
            </a:r>
            <a:r>
              <a:rPr lang="en-US" dirty="0"/>
              <a:t> 	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21A3D3-0833-AF72-DACB-0AF8FD5F3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2,8 (maar </a:t>
            </a:r>
            <a:r>
              <a:rPr lang="en-US" dirty="0" err="1"/>
              <a:t>eigenlijk</a:t>
            </a:r>
            <a:r>
              <a:rPr lang="en-US" dirty="0"/>
              <a:t> 2,5?) </a:t>
            </a:r>
            <a:r>
              <a:rPr lang="en-US" dirty="0" err="1"/>
              <a:t>miljoen</a:t>
            </a:r>
            <a:r>
              <a:rPr lang="en-US" dirty="0"/>
              <a:t> </a:t>
            </a:r>
            <a:r>
              <a:rPr lang="en-US" dirty="0" err="1"/>
              <a:t>inwoners</a:t>
            </a:r>
            <a:r>
              <a:rPr lang="en-US" dirty="0"/>
              <a:t>,  1-8 </a:t>
            </a:r>
            <a:r>
              <a:rPr lang="en-US" dirty="0" err="1"/>
              <a:t>miljoen</a:t>
            </a:r>
            <a:r>
              <a:rPr lang="en-US" dirty="0"/>
              <a:t> in diaspora</a:t>
            </a:r>
          </a:p>
          <a:p>
            <a:r>
              <a:rPr lang="en-US" dirty="0" err="1"/>
              <a:t>Inkomen</a:t>
            </a:r>
            <a:r>
              <a:rPr lang="en-US" dirty="0"/>
              <a:t> per </a:t>
            </a:r>
            <a:r>
              <a:rPr lang="en-US" dirty="0" err="1"/>
              <a:t>hoofd</a:t>
            </a:r>
            <a:r>
              <a:rPr lang="en-US" dirty="0"/>
              <a:t> PPP: 11.000 euro</a:t>
            </a:r>
          </a:p>
          <a:p>
            <a:r>
              <a:rPr lang="en-US" dirty="0" err="1"/>
              <a:t>Vergelijk</a:t>
            </a:r>
            <a:r>
              <a:rPr lang="en-US" dirty="0"/>
              <a:t> Nederland: 45.000 euro</a:t>
            </a:r>
          </a:p>
          <a:p>
            <a:r>
              <a:rPr lang="en-US" dirty="0" err="1"/>
              <a:t>Bevolkingsgroei</a:t>
            </a:r>
            <a:r>
              <a:rPr lang="en-US" dirty="0"/>
              <a:t>: -1%</a:t>
            </a:r>
          </a:p>
          <a:p>
            <a:r>
              <a:rPr lang="en-US" dirty="0" err="1"/>
              <a:t>Economische</a:t>
            </a:r>
            <a:r>
              <a:rPr lang="en-US" dirty="0"/>
              <a:t> </a:t>
            </a:r>
            <a:r>
              <a:rPr lang="en-US" dirty="0" err="1"/>
              <a:t>groei</a:t>
            </a:r>
            <a:r>
              <a:rPr lang="en-US" dirty="0"/>
              <a:t>: 2,3%</a:t>
            </a:r>
          </a:p>
          <a:p>
            <a:r>
              <a:rPr lang="en-US" dirty="0"/>
              <a:t>50% </a:t>
            </a:r>
            <a:r>
              <a:rPr lang="en-US" dirty="0" err="1"/>
              <a:t>werkzaam</a:t>
            </a:r>
            <a:r>
              <a:rPr lang="en-US" dirty="0"/>
              <a:t> in </a:t>
            </a:r>
            <a:r>
              <a:rPr lang="en-US" dirty="0" err="1"/>
              <a:t>landbouw</a:t>
            </a:r>
            <a:r>
              <a:rPr lang="en-US" dirty="0"/>
              <a:t>,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20% BNP</a:t>
            </a:r>
          </a:p>
          <a:p>
            <a:r>
              <a:rPr lang="en-US" dirty="0" err="1"/>
              <a:t>Toerisme</a:t>
            </a:r>
            <a:r>
              <a:rPr lang="en-US" dirty="0"/>
              <a:t> 10% BNP, </a:t>
            </a:r>
            <a:r>
              <a:rPr lang="en-US" dirty="0" err="1"/>
              <a:t>overmakingen</a:t>
            </a:r>
            <a:r>
              <a:rPr lang="en-US" dirty="0"/>
              <a:t> diaspora 10%</a:t>
            </a:r>
          </a:p>
          <a:p>
            <a:r>
              <a:rPr lang="en-US" dirty="0" err="1"/>
              <a:t>Godsdiensten</a:t>
            </a:r>
            <a:r>
              <a:rPr lang="en-US" dirty="0"/>
              <a:t>: 60% moslims, 25% </a:t>
            </a:r>
            <a:r>
              <a:rPr lang="en-US" dirty="0" err="1"/>
              <a:t>niets</a:t>
            </a:r>
            <a:r>
              <a:rPr lang="en-US" dirty="0"/>
              <a:t>, 10% </a:t>
            </a:r>
            <a:r>
              <a:rPr lang="en-US" dirty="0" err="1"/>
              <a:t>katholiek</a:t>
            </a:r>
            <a:r>
              <a:rPr lang="en-US" dirty="0"/>
              <a:t>, 7% orthodox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717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1301EA-D519-6C75-97CB-1C68DE276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rgbClr val="FFFFFF"/>
                </a:solidFill>
              </a:rPr>
              <a:t>Westelijke</a:t>
            </a:r>
            <a:r>
              <a:rPr lang="en-US" sz="3600" dirty="0">
                <a:solidFill>
                  <a:srgbClr val="FFFFFF"/>
                </a:solidFill>
              </a:rPr>
              <a:t> Balkan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BA639F5-DE43-163A-E918-5910BC6F8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868120"/>
            <a:ext cx="6780700" cy="5119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8024F1-06C4-0FCA-FE45-8DDEA4427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545" y="5391807"/>
            <a:ext cx="353697" cy="72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69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AAB8EDC3-1C0D-4505-A2C7-839A5161FB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069E294-3813-4588-9E9C-AEA08F9C4D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255279-4352-7073-DF2B-334CF34AD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AA6CF5-8DA8-323C-A051-1A0B7463E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43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Instabiele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regio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92DFF2-3E73-4790-8B81-9D6555471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44" y="2013625"/>
            <a:ext cx="4614759" cy="416333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KFOR in Kosovo</a:t>
            </a:r>
          </a:p>
          <a:p>
            <a:r>
              <a:rPr lang="en-US" sz="2000" dirty="0">
                <a:solidFill>
                  <a:srgbClr val="FFFFFF"/>
                </a:solidFill>
              </a:rPr>
              <a:t>EUFOR in </a:t>
            </a:r>
            <a:r>
              <a:rPr lang="en-US" sz="2000" dirty="0" err="1">
                <a:solidFill>
                  <a:srgbClr val="FFFFFF"/>
                </a:solidFill>
              </a:rPr>
              <a:t>Bosnie</a:t>
            </a:r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 err="1">
                <a:solidFill>
                  <a:srgbClr val="FFFFFF"/>
                </a:solidFill>
              </a:rPr>
              <a:t>Beide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vredesmachten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versterkt</a:t>
            </a:r>
            <a:endParaRPr lang="nl-NL" sz="20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4AD00C-DF21-6576-2B15-AD4309A7CA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33" r="-3" b="-3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78099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7D42FA-E6DB-45EF-4A01-2047BDC72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Bulgaars nationalisme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3B9613-AD32-00D5-B20D-0E9067E9E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“Bulgarije = Noord-Macedonië”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FA1768-C021-A1C9-5A3A-7FA6FDBEF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290" y="1122363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7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99F1FFA9-D672-408C-9220-ADEEC6ABD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D3741B-2A79-E93E-38DE-2547F1E8A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US" dirty="0"/>
              <a:t>Montenegro </a:t>
            </a:r>
            <a:r>
              <a:rPr lang="en-US" dirty="0" err="1"/>
              <a:t>verdeeld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E3C7E2-492B-291E-57F6-3454822BB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r>
              <a:rPr lang="en-US" sz="2000" dirty="0" err="1"/>
              <a:t>Autocraat</a:t>
            </a:r>
            <a:r>
              <a:rPr lang="en-US" sz="2000" dirty="0"/>
              <a:t> </a:t>
            </a:r>
            <a:r>
              <a:rPr lang="en-US" sz="2000" dirty="0" err="1"/>
              <a:t>gaat</a:t>
            </a:r>
            <a:endParaRPr lang="en-US" sz="2000" dirty="0"/>
          </a:p>
          <a:p>
            <a:r>
              <a:rPr lang="en-US" sz="2000" dirty="0" err="1"/>
              <a:t>Servische</a:t>
            </a:r>
            <a:r>
              <a:rPr lang="en-US" sz="2000" dirty="0"/>
              <a:t> </a:t>
            </a:r>
            <a:r>
              <a:rPr lang="en-US" sz="2000" dirty="0" err="1"/>
              <a:t>nationalisten</a:t>
            </a:r>
            <a:r>
              <a:rPr lang="en-US" sz="2000" dirty="0"/>
              <a:t> </a:t>
            </a:r>
            <a:r>
              <a:rPr lang="en-US" sz="2000" dirty="0" err="1"/>
              <a:t>komen</a:t>
            </a:r>
            <a:endParaRPr lang="en-US" sz="2000" dirty="0"/>
          </a:p>
          <a:p>
            <a:pPr marL="0" indent="0">
              <a:buNone/>
            </a:pPr>
            <a:endParaRPr lang="nl-NL" sz="2000" dirty="0"/>
          </a:p>
        </p:txBody>
      </p:sp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xmlns="" id="{F2346A29-B924-6174-A120-88A62EB58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9475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Picture 3" descr="A group of people holding flags&#10;&#10;Description automatically generated">
            <a:extLst>
              <a:ext uri="{FF2B5EF4-FFF2-40B4-BE49-F238E27FC236}">
                <a16:creationId xmlns:a16="http://schemas.microsoft.com/office/drawing/2014/main" xmlns="" id="{704CEA40-7E37-2830-AA55-CDC5133046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544" b="1975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xmlns="" id="{8EC235E7-C102-8F25-AABB-BCC16BA9B0FB}"/>
              </a:ext>
            </a:extLst>
          </p:cNvPr>
          <p:cNvSpPr/>
          <p:nvPr/>
        </p:nvSpPr>
        <p:spPr>
          <a:xfrm>
            <a:off x="6275070" y="834390"/>
            <a:ext cx="3051810" cy="2594610"/>
          </a:xfrm>
          <a:prstGeom prst="mathMultiply">
            <a:avLst/>
          </a:prstGeom>
          <a:solidFill>
            <a:srgbClr val="FFFF00">
              <a:alpha val="4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1883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151</Words>
  <Application>Microsoft Office PowerPoint</Application>
  <PresentationFormat>Aangepast</PresentationFormat>
  <Paragraphs>34</Paragraphs>
  <Slides>13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4" baseType="lpstr">
      <vt:lpstr>Office Theme</vt:lpstr>
      <vt:lpstr>Albanië</vt:lpstr>
      <vt:lpstr>PowerPoint-presentatie</vt:lpstr>
      <vt:lpstr>PowerPoint-presentatie</vt:lpstr>
      <vt:lpstr>PowerPoint-presentatie</vt:lpstr>
      <vt:lpstr>Kerngegevens  </vt:lpstr>
      <vt:lpstr>Westelijke Balkan</vt:lpstr>
      <vt:lpstr>Instabiele regio</vt:lpstr>
      <vt:lpstr>Bulgaars nationalisme</vt:lpstr>
      <vt:lpstr>Montenegro verdeeld</vt:lpstr>
      <vt:lpstr>Albanië stabiel en trouw NAVO-lid</vt:lpstr>
      <vt:lpstr>Paar kanttekeningen..</vt:lpstr>
      <vt:lpstr>Maar vergeet niet waar Albanie vandaan komt..</vt:lpstr>
      <vt:lpstr>..en wat we nog van Albanezen  kunnen leren</vt:lpstr>
    </vt:vector>
  </TitlesOfParts>
  <Company>Ministry of Foreign Affairs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Vos, Reinout</dc:creator>
  <cp:lastModifiedBy>HP</cp:lastModifiedBy>
  <cp:revision>5</cp:revision>
  <dcterms:created xsi:type="dcterms:W3CDTF">2023-07-17T08:36:52Z</dcterms:created>
  <dcterms:modified xsi:type="dcterms:W3CDTF">2023-07-17T16:36:33Z</dcterms:modified>
</cp:coreProperties>
</file>